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8" r:id="rId2"/>
  </p:sldMasterIdLst>
  <p:notesMasterIdLst>
    <p:notesMasterId r:id="rId44"/>
  </p:notesMasterIdLst>
  <p:sldIdLst>
    <p:sldId id="290" r:id="rId3"/>
    <p:sldId id="376" r:id="rId4"/>
    <p:sldId id="338" r:id="rId5"/>
    <p:sldId id="364" r:id="rId6"/>
    <p:sldId id="322" r:id="rId7"/>
    <p:sldId id="318" r:id="rId8"/>
    <p:sldId id="340" r:id="rId9"/>
    <p:sldId id="319" r:id="rId10"/>
    <p:sldId id="378" r:id="rId11"/>
    <p:sldId id="379" r:id="rId12"/>
    <p:sldId id="380" r:id="rId13"/>
    <p:sldId id="356" r:id="rId14"/>
    <p:sldId id="365" r:id="rId15"/>
    <p:sldId id="339" r:id="rId16"/>
    <p:sldId id="355" r:id="rId17"/>
    <p:sldId id="311" r:id="rId18"/>
    <p:sldId id="323" r:id="rId19"/>
    <p:sldId id="348" r:id="rId20"/>
    <p:sldId id="326" r:id="rId21"/>
    <p:sldId id="342" r:id="rId22"/>
    <p:sldId id="346" r:id="rId23"/>
    <p:sldId id="347" r:id="rId24"/>
    <p:sldId id="328" r:id="rId25"/>
    <p:sldId id="349" r:id="rId26"/>
    <p:sldId id="350" r:id="rId27"/>
    <p:sldId id="351" r:id="rId28"/>
    <p:sldId id="330" r:id="rId29"/>
    <p:sldId id="362" r:id="rId30"/>
    <p:sldId id="357" r:id="rId31"/>
    <p:sldId id="360" r:id="rId32"/>
    <p:sldId id="359" r:id="rId33"/>
    <p:sldId id="333" r:id="rId34"/>
    <p:sldId id="361" r:id="rId35"/>
    <p:sldId id="375" r:id="rId36"/>
    <p:sldId id="341" r:id="rId37"/>
    <p:sldId id="315" r:id="rId38"/>
    <p:sldId id="313" r:id="rId39"/>
    <p:sldId id="314" r:id="rId40"/>
    <p:sldId id="354" r:id="rId41"/>
    <p:sldId id="316" r:id="rId42"/>
    <p:sldId id="36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1A80F-67A4-8E4F-85E8-7FAB8D5EAD2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5CAA-87FA-7240-9FA3-FABE3FF3D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THESE COMMENTS FROM EILEEN</a:t>
            </a:r>
            <a:r>
              <a:rPr lang="en-US" baseline="0" dirty="0" smtClean="0"/>
              <a:t> WHALEN, EXEC. DIRECTOR, HARBORVIEW MEDICAL CENTER, SEATTLE</a:t>
            </a:r>
          </a:p>
          <a:p>
            <a:pPr eaLnBrk="1" hangingPunct="1"/>
            <a:r>
              <a:rPr lang="en-US" baseline="0" dirty="0" smtClean="0"/>
              <a:t>FROM PRESENTATION SHE GAVE ON THE CEO WEBINAR LAST MONTH.  HER HOSPITAL IS VERY HIGH PERFORMING OVER THE PAST 4 YEARS DUE TO THIS NEW CULTURE!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Culture</a:t>
            </a:r>
            <a:r>
              <a:rPr lang="en-US" dirty="0"/>
              <a:t>:</a:t>
            </a:r>
          </a:p>
          <a:p>
            <a:pPr eaLnBrk="1" hangingPunct="1"/>
            <a:r>
              <a:rPr lang="en-US" dirty="0"/>
              <a:t>Can do attitude</a:t>
            </a:r>
          </a:p>
          <a:p>
            <a:pPr eaLnBrk="1" hangingPunct="1"/>
            <a:r>
              <a:rPr lang="en-US" dirty="0"/>
              <a:t>Dedicated to the mission we serve including organ donation</a:t>
            </a:r>
          </a:p>
          <a:p>
            <a:pPr eaLnBrk="1" hangingPunct="1"/>
            <a:r>
              <a:rPr lang="en-US" dirty="0"/>
              <a:t>Transparency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Boardroom, overview of program, goals and metrics of success</a:t>
            </a:r>
          </a:p>
          <a:p>
            <a:pPr eaLnBrk="1" hangingPunct="1"/>
            <a:r>
              <a:rPr lang="en-US" dirty="0"/>
              <a:t>Share letters, stories, routine data as with any quality initiative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D4EFD-A3FE-5E43-82C2-A7EE7728C8AC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D5631-B11F-7943-A6E1-0B51C45AFEF6}" type="slidenum">
              <a:rPr lang="en-US"/>
              <a:pPr/>
              <a:t>28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28AF5-6FB9-3346-8389-6A12E3019343}" type="slidenum">
              <a:rPr lang="en-US"/>
              <a:pPr/>
              <a:t>29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1CC82-E6CA-254F-B79A-DFE0A5AE950A}" type="slidenum">
              <a:rPr lang="en-US"/>
              <a:pPr/>
              <a:t>30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the rubber meets the road!</a:t>
            </a:r>
          </a:p>
          <a:p>
            <a:endParaRPr lang="en-US" dirty="0" smtClean="0"/>
          </a:p>
          <a:p>
            <a:r>
              <a:rPr lang="en-US" dirty="0" smtClean="0"/>
              <a:t>Engage audience to talk…give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NOT ME….THEN WHO?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TIME TO ACT IS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218DD-8E70-1B4A-A237-476599901F7B}" type="slidenum">
              <a:rPr lang="en-US"/>
              <a:pPr/>
              <a:t>38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98" tIns="46049" rIns="92098" bIns="46049">
            <a:prstTxWarp prst="textNoShape">
              <a:avLst/>
            </a:prstTxWarp>
          </a:bodyPr>
          <a:lstStyle/>
          <a:p>
            <a:r>
              <a:rPr lang="en-US" dirty="0" smtClean="0"/>
              <a:t>IT’S ABOUT REAL PEOPLE…JUST LIKE YOU &amp; ME!</a:t>
            </a:r>
          </a:p>
          <a:p>
            <a:endParaRPr lang="en-US" dirty="0" smtClean="0"/>
          </a:p>
          <a:p>
            <a:r>
              <a:rPr lang="en-US" dirty="0" smtClean="0"/>
              <a:t>LIFE CHANGES WHEN WE LEAST EXPECT IT!  HOW WE RESPOND CAN MAKE A WORLD OF DIFFERENCE IN THE OUTCOME FOR THOUSANDS!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 OF THE 2014 DONATE LIFE ROSE PARADE</a:t>
            </a:r>
            <a:r>
              <a:rPr lang="en-US" baseline="0" dirty="0" smtClean="0"/>
              <a:t> FLOAT….  LIGHT UP THE WORLD!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WILL YOU LIGHT IT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the technology but donations requires commitment of many individuals from many different organizations and communities!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89361-8279-6A4C-A159-738EA5CAF3F2}" type="slidenum">
              <a:rPr lang="en-US"/>
              <a:pPr/>
              <a:t>7</a:t>
            </a:fld>
            <a:endParaRPr lang="en-US"/>
          </a:p>
        </p:txBody>
      </p:sp>
      <p:sp>
        <p:nvSpPr>
          <p:cNvPr id="64514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6E883-5F0A-4EFE-BDFC-369BC61E6DAD}" type="slidenum">
              <a:rPr lang="en-US"/>
              <a:pPr/>
              <a:t>14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2F14E-F146-434C-8CBE-3EA9B662E73F}" type="slidenum">
              <a:rPr lang="en-US"/>
              <a:pPr/>
              <a:t>15</a:t>
            </a:fld>
            <a:endParaRPr lang="en-US"/>
          </a:p>
        </p:txBody>
      </p:sp>
      <p:sp>
        <p:nvSpPr>
          <p:cNvPr id="95234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95" tIns="46048" rIns="92095" bIns="46048">
            <a:prstTxWarp prst="textNoShape">
              <a:avLst/>
            </a:prstTxWarp>
          </a:bodyPr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52D33-CA2D-1E41-9828-01C2B8C318AF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74" tIns="45838" rIns="91674" bIns="45838"/>
          <a:lstStyle/>
          <a:p>
            <a:r>
              <a:rPr lang="en-US" b="1" dirty="0" smtClean="0"/>
              <a:t>A closer look at some critical factors</a:t>
            </a:r>
            <a:r>
              <a:rPr lang="en-US" b="1" baseline="0" dirty="0" smtClean="0"/>
              <a:t> for performance excellence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1189038" y="4803775"/>
            <a:ext cx="46370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3" tIns="46397" rIns="92793" bIns="46397">
            <a:prstTxWarp prst="textNoShape">
              <a:avLst/>
            </a:prstTxWarp>
            <a:spAutoFit/>
          </a:bodyPr>
          <a:lstStyle/>
          <a:p>
            <a:pPr defTabSz="927100">
              <a:spcBef>
                <a:spcPct val="50000"/>
              </a:spcBef>
            </a:pPr>
            <a:r>
              <a:rPr lang="en-US">
                <a:latin typeface="Garamond" charset="0"/>
                <a:ea typeface="Arial" charset="0"/>
                <a:cs typeface="Arial" charset="0"/>
              </a:rPr>
              <a:t>THEY FALL INTO SIX AREAS OF ACTION</a:t>
            </a:r>
          </a:p>
          <a:p>
            <a:pPr defTabSz="927100">
              <a:spcBef>
                <a:spcPct val="50000"/>
              </a:spcBef>
            </a:pPr>
            <a:endParaRPr lang="en-US">
              <a:latin typeface="Garamond" charset="0"/>
              <a:ea typeface="Arial" charset="0"/>
              <a:cs typeface="Arial" charset="0"/>
            </a:endParaRPr>
          </a:p>
          <a:p>
            <a:pPr defTabSz="927100">
              <a:spcBef>
                <a:spcPct val="50000"/>
              </a:spcBef>
            </a:pPr>
            <a:endParaRPr lang="en-US">
              <a:latin typeface="Garamond" charset="0"/>
              <a:ea typeface="Arial" charset="0"/>
              <a:cs typeface="Arial" charset="0"/>
            </a:endParaRPr>
          </a:p>
          <a:p>
            <a:pPr defTabSz="927100">
              <a:spcBef>
                <a:spcPct val="30000"/>
              </a:spcBef>
            </a:pPr>
            <a:r>
              <a:rPr lang="en-US" b="1">
                <a:latin typeface="Garamond" charset="0"/>
                <a:ea typeface="Arial" charset="0"/>
                <a:cs typeface="Arial" charset="0"/>
              </a:rPr>
              <a:t>BUT THIS IS NOT MEANT TO BE THE DEFINITIVE LIST OF WHAT WORKS AND WHAT’S MAKING IT WORK.</a:t>
            </a:r>
          </a:p>
          <a:p>
            <a:pPr defTabSz="927100">
              <a:spcBef>
                <a:spcPct val="50000"/>
              </a:spcBef>
            </a:pPr>
            <a:endParaRPr lang="en-US">
              <a:latin typeface="Garamond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DSA…DONATION SERVIVE AREA</a:t>
            </a:r>
          </a:p>
          <a:p>
            <a:endParaRPr lang="en-US" dirty="0" smtClean="0"/>
          </a:p>
          <a:p>
            <a:r>
              <a:rPr lang="en-US" dirty="0" smtClean="0"/>
              <a:t>This acronym has a whole new meaning than it did 10</a:t>
            </a:r>
            <a:r>
              <a:rPr lang="en-US" baseline="0" dirty="0" smtClean="0"/>
              <a:t> years ago!  Post national IHI Collaborative, it is clear that many partners serve the community to meet our donation and transplantation needs.  A high performing system  is hallmarked by this “CULTURE OF DONATION”.  But, what does it really mean?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0000"/>
                </a:solidFill>
              </a:rPr>
              <a:t>ASK ATTENDEES TO GIVE SOME EXAMPLES THAT MIGHT SHOW THEIR HOSPITAL HAS SUCH A CULTURE.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simple ways to accomplish this type of environment.</a:t>
            </a:r>
          </a:p>
          <a:p>
            <a:r>
              <a:rPr lang="en-US" dirty="0" smtClean="0"/>
              <a:t>The OPO is seen as a hospital “insider”!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they know YOU are a donation supporter?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D1AB7-4399-9F4C-9CFD-726D7A216D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724400"/>
            <a:ext cx="8686800" cy="1219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943600"/>
            <a:ext cx="8686800" cy="7620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E4F2DD-8576-1B4B-AC00-2DE54EB7C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8D7A3D-3BA2-6B49-96C7-CB6211A0F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5C3016-1A96-A84B-8918-F7CE697C8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C9983EA-11DA-C649-B31B-4E445248F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F4349-3BD4-2640-A73F-EAEA3E712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55685-3ABA-394C-BD68-353493C3C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5281C-D1B0-E04E-B015-BEE3F7718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5FEA6-4F14-BA4E-92A2-F73A638B8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EDDCD-C6D1-7441-96C3-A26EDA17A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4E9CC-598A-634F-B61E-B55BF5E00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F8C08-C396-7F4A-B8F8-19D6452D3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7EDCDB-78DF-1544-862C-44D7E4904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588-E42D-6E4C-9C85-54525D73A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D7F9A-9803-A940-8CD2-C0C7C77CA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6C4EE-FD13-8048-9ABB-F9614A933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2F164-2072-B84A-B304-3A4EBAA5E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A0BB53-41DB-4345-933D-177AE6DE3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34FD8C-A661-8D42-A6A8-C59D5118D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54E547-86ED-DA4E-B136-5483830C2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DA0EDA-5238-3143-A9AB-BAC85F2EC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359855-6334-CB45-BB09-2E2FE0DB1B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888C53-F33D-AF4A-8503-D563E4E14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E07657-7973-6A43-B586-289C01ED3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92AEF-898F-0A42-82D8-652176B048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2F20A5-6BC8-A341-8772-18DADAAC52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9144000" cy="1470025"/>
          </a:xfrm>
        </p:spPr>
        <p:txBody>
          <a:bodyPr>
            <a:noAutofit/>
          </a:bodyPr>
          <a:lstStyle/>
          <a:p>
            <a:r>
              <a:rPr lang="en-US" sz="4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Creating a Life Saving Donation Service Area Culture</a:t>
            </a:r>
            <a:endParaRPr lang="en-US" sz="4200" b="1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248400"/>
            <a:ext cx="5181600" cy="762000"/>
          </a:xfrm>
        </p:spPr>
        <p:txBody>
          <a:bodyPr/>
          <a:lstStyle/>
          <a:p>
            <a:pPr algn="l"/>
            <a:r>
              <a:rPr lang="en-US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Helen W. Bottenfield</a:t>
            </a:r>
          </a:p>
        </p:txBody>
      </p:sp>
      <p:pic>
        <p:nvPicPr>
          <p:cNvPr id="5" name="Picture 4" descr="CORRECT-DonateLife_160p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6096000"/>
            <a:ext cx="711200" cy="661581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17716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6507163"/>
            <a:ext cx="2209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 Narrow" pitchFamily="-112" charset="0"/>
              </a:rPr>
              <a:t>(OPTN Data, September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"/>
            <a:ext cx="91440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6507163"/>
            <a:ext cx="2209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 Narrow" pitchFamily="-112" charset="0"/>
              </a:rPr>
              <a:t>(OPTN Data, September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73275" y="2301875"/>
            <a:ext cx="4989513" cy="2847975"/>
            <a:chOff x="2032955" y="-3810"/>
            <a:chExt cx="4990391" cy="2849258"/>
          </a:xfrm>
        </p:grpSpPr>
        <p:pic>
          <p:nvPicPr>
            <p:cNvPr id="205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7776" y="-3810"/>
              <a:ext cx="1727594" cy="284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14070" y="0"/>
              <a:ext cx="1410021" cy="284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32955" y="-3810"/>
              <a:ext cx="1384615" cy="284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3600" y="-3810"/>
              <a:ext cx="1079746" cy="284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8600" y="3810000"/>
            <a:ext cx="8686800" cy="256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“Every system is perfectly designed to get exactly the results that it gets.”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33400"/>
            <a:ext cx="6895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Think about this… 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81000"/>
            <a:ext cx="1555158" cy="2352675"/>
          </a:xfrm>
          <a:prstGeom prst="rect">
            <a:avLst/>
          </a:prstGeom>
        </p:spPr>
      </p:pic>
      <p:pic>
        <p:nvPicPr>
          <p:cNvPr id="11" name="Picture 10" descr="imag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419725"/>
            <a:ext cx="2771775" cy="1438275"/>
          </a:xfrm>
          <a:prstGeom prst="rect">
            <a:avLst/>
          </a:prstGeom>
        </p:spPr>
      </p:pic>
      <p:pic>
        <p:nvPicPr>
          <p:cNvPr id="24" name="Picture 23" descr="image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895600"/>
            <a:ext cx="1743075" cy="2505075"/>
          </a:xfrm>
          <a:prstGeom prst="rect">
            <a:avLst/>
          </a:prstGeom>
        </p:spPr>
      </p:pic>
      <p:pic>
        <p:nvPicPr>
          <p:cNvPr id="31" name="Picture 30" descr="image-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200400"/>
            <a:ext cx="2286000" cy="3101608"/>
          </a:xfrm>
          <a:prstGeom prst="rect">
            <a:avLst/>
          </a:prstGeom>
        </p:spPr>
      </p:pic>
      <p:pic>
        <p:nvPicPr>
          <p:cNvPr id="36" name="Picture 35" descr="image-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219200"/>
            <a:ext cx="2114550" cy="2257425"/>
          </a:xfrm>
          <a:prstGeom prst="rect">
            <a:avLst/>
          </a:prstGeom>
        </p:spPr>
      </p:pic>
      <p:pic>
        <p:nvPicPr>
          <p:cNvPr id="39" name="Picture 38" descr="image-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28600"/>
            <a:ext cx="2781300" cy="2085976"/>
          </a:xfrm>
          <a:prstGeom prst="rect">
            <a:avLst/>
          </a:prstGeom>
        </p:spPr>
      </p:pic>
      <p:pic>
        <p:nvPicPr>
          <p:cNvPr id="45" name="Picture 44" descr="image-3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133600"/>
            <a:ext cx="2257425" cy="1502743"/>
          </a:xfrm>
          <a:prstGeom prst="rect">
            <a:avLst/>
          </a:prstGeom>
        </p:spPr>
      </p:pic>
      <p:pic>
        <p:nvPicPr>
          <p:cNvPr id="54" name="Picture 53" descr="image-4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658451"/>
            <a:ext cx="1905000" cy="289474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124200" y="381000"/>
            <a:ext cx="42182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smtClean="0">
                <a:solidFill>
                  <a:srgbClr val="000090"/>
                </a:solidFill>
              </a:rPr>
              <a:t>Change Happens!</a:t>
            </a:r>
            <a:endParaRPr lang="en-US" sz="37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DF0C3-7771-46F4-B471-F0A176E5A65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67600" cy="1050925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defRPr/>
            </a:pPr>
            <a:r>
              <a:rPr lang="en-US" sz="3000" b="1" dirty="0"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Key Elements of </a:t>
            </a:r>
            <a:br>
              <a:rPr lang="en-US" sz="3000" b="1" dirty="0"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n-US" sz="3000" b="1" dirty="0"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Breakthrough Improvement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sz="3600" b="1" i="1" u="sng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4700" i="1" u="sng" dirty="0" smtClean="0">
                <a:solidFill>
                  <a:srgbClr val="FF0000"/>
                </a:solidFill>
              </a:rPr>
              <a:t>Will</a:t>
            </a:r>
            <a:r>
              <a:rPr lang="en-US" sz="4700" dirty="0" smtClean="0"/>
              <a:t> to do what it takes to </a:t>
            </a:r>
            <a:r>
              <a:rPr lang="en-US" sz="4700" i="1" dirty="0" smtClean="0"/>
              <a:t>change</a:t>
            </a:r>
            <a:r>
              <a:rPr lang="en-US" sz="4700" dirty="0" smtClean="0"/>
              <a:t> to a new system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4700" i="1" u="sng" dirty="0" smtClean="0">
                <a:solidFill>
                  <a:srgbClr val="FF0000"/>
                </a:solidFill>
              </a:rPr>
              <a:t>Ideas</a:t>
            </a:r>
            <a:r>
              <a:rPr lang="en-US" sz="4700" i="1" dirty="0" smtClean="0"/>
              <a:t> </a:t>
            </a:r>
            <a:r>
              <a:rPr lang="en-US" sz="4700" dirty="0" smtClean="0"/>
              <a:t>on which to base the </a:t>
            </a:r>
            <a:r>
              <a:rPr lang="en-US" sz="4700" i="1" dirty="0" smtClean="0"/>
              <a:t>design</a:t>
            </a:r>
            <a:r>
              <a:rPr lang="en-US" sz="4700" dirty="0" smtClean="0"/>
              <a:t> of the new system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4700" i="1" u="sng" dirty="0" smtClean="0">
                <a:solidFill>
                  <a:srgbClr val="FF0000"/>
                </a:solidFill>
              </a:rPr>
              <a:t>Execution</a:t>
            </a:r>
            <a:r>
              <a:rPr lang="en-US" sz="4700" dirty="0" smtClean="0"/>
              <a:t> of the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7848600" cy="1219200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Overarching Strategies For </a:t>
            </a:r>
            <a:b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System Wide Improvement</a:t>
            </a:r>
            <a:endParaRPr lang="en-GB" sz="3200" b="1" dirty="0"/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E12719"/>
              </a:buClr>
              <a:buFont typeface="Times" charset="0"/>
              <a:buChar char="•"/>
            </a:pP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Unrelenting Focus on Change,           Improvement, and Results</a:t>
            </a:r>
          </a:p>
          <a:p>
            <a:pPr>
              <a:lnSpc>
                <a:spcPct val="90000"/>
              </a:lnSpc>
              <a:buClr>
                <a:srgbClr val="E12719"/>
              </a:buClr>
              <a:buFont typeface="Times" charset="0"/>
              <a:buChar char="•"/>
            </a:pP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Rapid, Early Referral &amp; Linkage</a:t>
            </a:r>
          </a:p>
          <a:p>
            <a:pPr>
              <a:lnSpc>
                <a:spcPct val="90000"/>
              </a:lnSpc>
              <a:buClr>
                <a:srgbClr val="E12719"/>
              </a:buClr>
              <a:buFont typeface="Times" charset="0"/>
              <a:buChar char="•"/>
            </a:pP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Integrated Donation Process Management</a:t>
            </a:r>
          </a:p>
          <a:p>
            <a:pPr>
              <a:lnSpc>
                <a:spcPct val="90000"/>
              </a:lnSpc>
              <a:buClr>
                <a:srgbClr val="E12719"/>
              </a:buClr>
              <a:buFont typeface="Times" charset="0"/>
              <a:buChar char="•"/>
            </a:pP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Aggressive Pursuit of Every </a:t>
            </a:r>
          </a:p>
          <a:p>
            <a:pPr>
              <a:lnSpc>
                <a:spcPct val="90000"/>
              </a:lnSpc>
              <a:buClr>
                <a:srgbClr val="E12719"/>
              </a:buClr>
              <a:buFont typeface="Times" charset="0"/>
              <a:buNone/>
            </a:pP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Donation Opportunity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743200" y="5715000"/>
            <a:ext cx="3615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i="1" dirty="0">
                <a:solidFill>
                  <a:srgbClr val="000090"/>
                </a:solidFill>
              </a:rPr>
              <a:t>LEADERSHIP</a:t>
            </a:r>
            <a:endParaRPr lang="en-US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B3975-8F57-9F44-928C-82C48690E4EB}" type="slidenum">
              <a:rPr lang="en-US"/>
              <a:pPr/>
              <a:t>16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High Leverage Changes:</a:t>
            </a:r>
            <a:b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Hospital/OPO Partnerships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 sz="2000" b="1" dirty="0"/>
          </a:p>
          <a:p>
            <a:pPr eaLnBrk="1" hangingPunct="1">
              <a:buClr>
                <a:srgbClr val="000090"/>
              </a:buClr>
              <a:defRPr/>
            </a:pPr>
            <a:r>
              <a:rPr lang="en-US" sz="3200" dirty="0"/>
              <a:t>Advocate Organ Donation As</a:t>
            </a:r>
            <a:r>
              <a:rPr lang="en-US" sz="3200" dirty="0" smtClean="0"/>
              <a:t> Mission</a:t>
            </a:r>
            <a:endParaRPr lang="en-US" sz="3200" dirty="0"/>
          </a:p>
          <a:p>
            <a:pPr eaLnBrk="1" hangingPunct="1">
              <a:buClr>
                <a:srgbClr val="000090"/>
              </a:buClr>
              <a:defRPr/>
            </a:pPr>
            <a:r>
              <a:rPr lang="en-US" sz="3200" dirty="0"/>
              <a:t>Involve Senior Leadership</a:t>
            </a:r>
            <a:r>
              <a:rPr lang="en-US" sz="3200" dirty="0" smtClean="0"/>
              <a:t> &amp; Monitor Results</a:t>
            </a:r>
          </a:p>
          <a:p>
            <a:pPr eaLnBrk="1" hangingPunct="1">
              <a:buClr>
                <a:srgbClr val="000090"/>
              </a:buClr>
              <a:defRPr/>
            </a:pPr>
            <a:r>
              <a:rPr lang="en-US" sz="3200" dirty="0" smtClean="0"/>
              <a:t>Hospital/OPO </a:t>
            </a:r>
            <a:r>
              <a:rPr lang="en-US" sz="3200" dirty="0"/>
              <a:t>Team</a:t>
            </a:r>
          </a:p>
          <a:p>
            <a:pPr eaLnBrk="1" hangingPunct="1">
              <a:buClr>
                <a:srgbClr val="000090"/>
              </a:buCl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Practice Timely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Referral &amp; Response</a:t>
            </a:r>
          </a:p>
          <a:p>
            <a:pPr eaLnBrk="1" hangingPunct="1">
              <a:buClr>
                <a:srgbClr val="000090"/>
              </a:buClr>
              <a:defRPr/>
            </a:pPr>
            <a:r>
              <a:rPr lang="en-US" sz="3200" dirty="0" smtClean="0"/>
              <a:t>Effective </a:t>
            </a:r>
            <a:r>
              <a:rPr lang="en-US" sz="3200" dirty="0"/>
              <a:t>Requesting</a:t>
            </a:r>
            <a:endParaRPr lang="en-US" sz="3200" dirty="0" smtClean="0"/>
          </a:p>
          <a:p>
            <a:pPr eaLnBrk="1" hangingPunct="1">
              <a:buClr>
                <a:srgbClr val="000090"/>
              </a:buClr>
              <a:defRPr/>
            </a:pPr>
            <a:r>
              <a:rPr lang="en-US" sz="3400" dirty="0" smtClean="0"/>
              <a:t>Support for Donations </a:t>
            </a:r>
            <a:r>
              <a:rPr lang="en-US" sz="3400" dirty="0"/>
              <a:t>After Cardiac Death</a:t>
            </a:r>
            <a:endParaRPr lang="en-US" sz="3400" i="1" dirty="0"/>
          </a:p>
          <a:p>
            <a:pPr eaLnBrk="1" hangingPunct="1">
              <a:buClr>
                <a:srgbClr val="CC0402"/>
              </a:buClr>
              <a:defRPr/>
            </a:pPr>
            <a:endParaRPr lang="en-US" sz="2000" b="1" i="1" u="sng" dirty="0">
              <a:latin typeface="Apple Chancery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900" dirty="0" smtClean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DSA Culture</a:t>
            </a:r>
            <a:endParaRPr lang="en-US" sz="69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F497D"/>
                </a:solidFill>
                <a:latin typeface="Arial"/>
                <a:cs typeface="Arial"/>
              </a:rPr>
              <a:t>What does a Culture of Donation look like?</a:t>
            </a:r>
          </a:p>
          <a:p>
            <a:r>
              <a:rPr lang="en-US" sz="4800" b="1" dirty="0" smtClean="0">
                <a:solidFill>
                  <a:srgbClr val="1F497D"/>
                </a:solidFill>
                <a:latin typeface="Arial"/>
                <a:cs typeface="Arial"/>
              </a:rPr>
              <a:t>Who has it?</a:t>
            </a:r>
          </a:p>
          <a:p>
            <a:r>
              <a:rPr lang="en-US" sz="4800" b="1" dirty="0" smtClean="0">
                <a:solidFill>
                  <a:srgbClr val="1F497D"/>
                </a:solidFill>
                <a:latin typeface="Arial"/>
                <a:cs typeface="Arial"/>
              </a:rPr>
              <a:t>How do we create a positive &amp; engaging one?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5222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Positive &amp; Productive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495800"/>
          </a:xfrm>
        </p:spPr>
        <p:txBody>
          <a:bodyPr/>
          <a:lstStyle/>
          <a:p>
            <a:r>
              <a:rPr lang="en-US" sz="33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Invested in developing relationships &amp; connections</a:t>
            </a:r>
          </a:p>
          <a:p>
            <a:r>
              <a:rPr lang="en-US" sz="33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Teams working on a common goal</a:t>
            </a:r>
          </a:p>
          <a:p>
            <a:r>
              <a:rPr lang="en-US" sz="33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Cooperation &amp; Action</a:t>
            </a:r>
          </a:p>
          <a:p>
            <a:r>
              <a:rPr lang="en-US" sz="33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Bringing...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Energy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Enthusiasm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Excitement &amp; Engagement at all levels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200" b="1" dirty="0" smtClean="0">
                <a:solidFill>
                  <a:srgbClr val="33339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0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Clear, Open &amp; Fluid </a:t>
            </a:r>
          </a:p>
          <a:p>
            <a:pPr>
              <a:buNone/>
            </a:pPr>
            <a:endParaRPr lang="en-US" b="1" u="sng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4800" b="1" i="1" dirty="0" smtClean="0">
                <a:solidFill>
                  <a:srgbClr val="000000"/>
                </a:solidFill>
                <a:latin typeface="Arial"/>
                <a:cs typeface="Arial"/>
              </a:rPr>
              <a:t>What are some effective ways you communicate with the members of your own donation team?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button_v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381000"/>
            <a:ext cx="7315200" cy="83820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1790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A Culture of Donation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Just what is it?</a:t>
            </a:r>
          </a:p>
          <a:p>
            <a:r>
              <a:rPr lang="en-US" sz="3200" dirty="0" smtClean="0"/>
              <a:t>How do you know it exists?</a:t>
            </a:r>
          </a:p>
          <a:p>
            <a:r>
              <a:rPr lang="en-US" sz="3200" dirty="0" smtClean="0"/>
              <a:t>What can you do to help cultivate it?</a:t>
            </a:r>
          </a:p>
          <a:p>
            <a:r>
              <a:rPr lang="en-US" sz="3200" dirty="0" smtClean="0"/>
              <a:t>What does it mean to your organization? </a:t>
            </a:r>
          </a:p>
          <a:p>
            <a:pPr lvl="1"/>
            <a:r>
              <a:rPr lang="en-US" sz="3200" dirty="0" smtClean="0"/>
              <a:t>To your community? </a:t>
            </a:r>
          </a:p>
          <a:p>
            <a:pPr lvl="1"/>
            <a:r>
              <a:rPr lang="en-US" sz="3200" dirty="0" smtClean="0"/>
              <a:t>To you and your family?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257800"/>
            <a:ext cx="17907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50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 pitchFamily="34" charset="0"/>
              </a:rPr>
              <a:t>Hospital Leaders Speak…</a:t>
            </a:r>
            <a:endParaRPr lang="en-US" sz="5000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8153400" cy="407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i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“Culture comes from a feeling of personal responsibility, sympathy &amp; empathy.”</a:t>
            </a:r>
          </a:p>
          <a:p>
            <a:pPr algn="ctr"/>
            <a:endParaRPr lang="en-US" sz="3300" i="1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300" i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“When you meet a donor family, you cannot help but be touched by the unselfish act of families.”</a:t>
            </a:r>
          </a:p>
          <a:p>
            <a:endParaRPr lang="en-US" sz="3300" i="1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Linda Dean, Freeman Health System, Joplin 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723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700" dirty="0" smtClean="0"/>
              <a:t>Creating a Culture of Donation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495800"/>
          </a:xfrm>
        </p:spPr>
        <p:txBody>
          <a:bodyPr anchor="t"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459" dirty="0"/>
              <a:t>Starts at the top, leadership passion</a:t>
            </a:r>
            <a:r>
              <a:rPr lang="en-US" sz="3459" dirty="0" smtClean="0"/>
              <a:t> &amp; </a:t>
            </a:r>
            <a:r>
              <a:rPr lang="en-US" sz="3459" dirty="0"/>
              <a:t>commitment</a:t>
            </a:r>
            <a:endParaRPr lang="en-US" sz="3459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459" dirty="0" smtClean="0"/>
              <a:t>May </a:t>
            </a:r>
            <a:r>
              <a:rPr lang="en-US" sz="3459" dirty="0"/>
              <a:t>be a CNO, CMO, ICU Director or a team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459" dirty="0"/>
              <a:t>Provide the structure</a:t>
            </a:r>
            <a:r>
              <a:rPr lang="en-US" sz="3459" dirty="0" smtClean="0"/>
              <a:t> &amp; </a:t>
            </a:r>
            <a:r>
              <a:rPr lang="en-US" sz="3459" dirty="0"/>
              <a:t>resources to assure success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459" dirty="0"/>
              <a:t>Build on current organizational success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459" dirty="0"/>
              <a:t>Make it a Quality and Safety imperative.</a:t>
            </a:r>
            <a:r>
              <a:rPr lang="en-US" sz="3459" dirty="0" smtClean="0"/>
              <a:t> Provide </a:t>
            </a:r>
            <a:r>
              <a:rPr lang="en-US" sz="3459" dirty="0"/>
              <a:t>data</a:t>
            </a:r>
            <a:r>
              <a:rPr lang="en-US" sz="3459" dirty="0" smtClean="0"/>
              <a:t> &amp; </a:t>
            </a:r>
            <a:r>
              <a:rPr lang="en-US" sz="3459" dirty="0"/>
              <a:t>communicate</a:t>
            </a:r>
            <a:r>
              <a:rPr lang="en-US" sz="3459" dirty="0" smtClean="0"/>
              <a:t> often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459" dirty="0" smtClean="0"/>
              <a:t>Instills </a:t>
            </a:r>
            <a:r>
              <a:rPr lang="en-US" sz="3459" dirty="0"/>
              <a:t>organizational focus and accountability</a:t>
            </a:r>
          </a:p>
          <a:p>
            <a:pPr marL="457200" lvl="1" indent="0" eaLnBrk="1" hangingPunct="1">
              <a:spcAft>
                <a:spcPts val="600"/>
              </a:spcAft>
              <a:buFont typeface="Arial" charset="0"/>
              <a:buNone/>
            </a:pPr>
            <a:r>
              <a:rPr lang="en-US" sz="3200" b="1" dirty="0"/>
              <a:t>	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1920875" cy="7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5611505"/>
            <a:ext cx="487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3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EILEEN WHALEN, MHA, RN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EXECUTIVE DIRECTOR, HARBORVIEW MEDICAL CENTER</a:t>
            </a:r>
          </a:p>
          <a:p>
            <a:endParaRPr lang="en-US" sz="2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rystal\Downloads\Abstract6-H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990000"/>
          </a:solidFill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</p:txBody>
      </p:sp>
      <p:pic>
        <p:nvPicPr>
          <p:cNvPr id="27653" name="Content Placeholder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38"/>
            <a:ext cx="40417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0" y="3733800"/>
            <a:ext cx="4419600" cy="3810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Rich Umbdenstock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President and CEO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American Hospital Association</a:t>
            </a:r>
          </a:p>
        </p:txBody>
      </p:sp>
      <p:pic>
        <p:nvPicPr>
          <p:cNvPr id="27655" name="Picture 4" descr="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410200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1" y="15240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Arial Narrow" pitchFamily="34" charset="0"/>
              </a:rPr>
              <a:t>Increasing Organ, Eye &amp;Tissue Donations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rystal\Downloads\Abstract6-H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467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Promoting Organ Donation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990000"/>
          </a:solidFill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2667000"/>
            <a:ext cx="6096000" cy="4351337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latin typeface="Arial Narrow" charset="0"/>
              </a:rPr>
              <a:t>Publications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latin typeface="Arial Narrow" charset="0"/>
              </a:rPr>
              <a:t>Congress on Healthcare Leadership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err="1">
                <a:latin typeface="Arial Narrow" charset="0"/>
              </a:rPr>
              <a:t>ache.org</a:t>
            </a:r>
            <a:endParaRPr lang="en-US" sz="3200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latin typeface="Arial Narrow" charset="0"/>
              </a:rPr>
              <a:t>Research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latin typeface="Arial Narrow" charset="0"/>
              </a:rPr>
              <a:t>Chapters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/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990600" y="18288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Arial Narrow" charset="0"/>
              </a:rPr>
              <a:t>A commitment by ACHE and its leaders …</a:t>
            </a:r>
            <a:endParaRPr lang="en-US" sz="3200" b="1" dirty="0">
              <a:latin typeface="Arial Narrow" charset="0"/>
            </a:endParaRPr>
          </a:p>
        </p:txBody>
      </p:sp>
      <p:pic>
        <p:nvPicPr>
          <p:cNvPr id="3482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181600"/>
            <a:ext cx="1709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rcauwels\Documents\CEO Summit\2013 CEO Leadership Webinar\Presentations\Bowen_Deborah_13A 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514600"/>
            <a:ext cx="1533752" cy="23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1200" y="5029200"/>
            <a:ext cx="3019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Arial Narrow" charset="0"/>
              </a:rPr>
              <a:t>Deborah J. Bowen, FACHE, CAE</a:t>
            </a:r>
          </a:p>
          <a:p>
            <a:pPr algn="r"/>
            <a:r>
              <a:rPr lang="en-US" i="1" dirty="0" smtClean="0">
                <a:latin typeface="Arial Narrow" charset="0"/>
              </a:rPr>
              <a:t>President and CEO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rystal\Downloads\Abstract6-H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467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latin typeface="Arial Narrow" pitchFamily="34" charset="0"/>
                <a:ea typeface="+mn-ea"/>
              </a:rPr>
              <a:t>Establish Protocols and Systems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990000"/>
          </a:solidFill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</p:txBody>
      </p:sp>
      <p:pic>
        <p:nvPicPr>
          <p:cNvPr id="36870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257800"/>
            <a:ext cx="1709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905000"/>
            <a:ext cx="8763000" cy="4351338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dirty="0">
                <a:latin typeface="Arial Narrow" charset="0"/>
              </a:rPr>
              <a:t>Demonstrate a commitment to donation and strong relationships with </a:t>
            </a:r>
            <a:r>
              <a:rPr lang="en-US" sz="3200" b="1" dirty="0" err="1">
                <a:latin typeface="Arial Narrow" charset="0"/>
              </a:rPr>
              <a:t>OPOs</a:t>
            </a:r>
            <a:endParaRPr lang="en-US" sz="3200" b="1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dirty="0">
                <a:latin typeface="Arial Narrow" charset="0"/>
              </a:rPr>
              <a:t>Create a </a:t>
            </a:r>
            <a:r>
              <a:rPr lang="en-US" sz="3200" b="1" i="1" u="sng" dirty="0">
                <a:solidFill>
                  <a:srgbClr val="800000"/>
                </a:solidFill>
                <a:latin typeface="Arial Narrow" charset="0"/>
              </a:rPr>
              <a:t>culture</a:t>
            </a:r>
            <a:r>
              <a:rPr lang="en-US" sz="3200" b="1" dirty="0">
                <a:latin typeface="Arial Narrow" charset="0"/>
              </a:rPr>
              <a:t> of support to maximize donation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dirty="0">
                <a:latin typeface="Arial Narrow" charset="0"/>
              </a:rPr>
              <a:t>Encourage members of the medical community to develop protocols reflecting best practices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dirty="0">
                <a:latin typeface="Arial Narrow" charset="0"/>
              </a:rPr>
              <a:t>Appoint a champion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rystal\Downloads\Abstract6-H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915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latin typeface="Arial Narrow" pitchFamily="34" charset="0"/>
                <a:ea typeface="+mn-ea"/>
              </a:rPr>
              <a:t>Support </a:t>
            </a:r>
            <a:r>
              <a:rPr lang="en-US" sz="4000" b="1" dirty="0"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latin typeface="Arial Narrow" pitchFamily="34" charset="0"/>
                <a:ea typeface="+mn-ea"/>
              </a:rPr>
              <a:t>Donation</a:t>
            </a:r>
            <a:r>
              <a:rPr lang="en-US" sz="4000" b="1" dirty="0" smtClean="0"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latin typeface="Arial Narrow" pitchFamily="34" charset="0"/>
                <a:ea typeface="+mn-ea"/>
              </a:rPr>
              <a:t> Education</a:t>
            </a:r>
            <a:endParaRPr lang="en-US" sz="4000" b="1" dirty="0">
              <a:effectLst>
                <a:outerShdw blurRad="38100" dist="38100" dir="2700000" algn="tl">
                  <a:schemeClr val="bg1">
                    <a:alpha val="43137"/>
                  </a:schemeClr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990000"/>
          </a:solidFill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4351338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dirty="0">
                <a:latin typeface="Arial Narrow" charset="0"/>
              </a:rPr>
              <a:t>Develop strong, ongoing public education programs</a:t>
            </a:r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dirty="0">
                <a:latin typeface="Arial Narrow" charset="0"/>
              </a:rPr>
              <a:t>Participate in national, state and local government and private sector initiatives to promote donation</a:t>
            </a:r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dirty="0">
                <a:latin typeface="Arial Narrow" charset="0"/>
              </a:rPr>
              <a:t>Serve as a role model</a:t>
            </a:r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/>
          </a:p>
        </p:txBody>
      </p:sp>
      <p:pic>
        <p:nvPicPr>
          <p:cNvPr id="37895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181600"/>
            <a:ext cx="1709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rystal\Downloads\Abstract6-H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467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Sharing the Gift of Life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990000"/>
          </a:solidFill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  <a:p>
            <a:endParaRPr lang="en-US" sz="2400" b="1">
              <a:latin typeface="Arial Narrow" charset="0"/>
            </a:endParaRPr>
          </a:p>
        </p:txBody>
      </p:sp>
      <p:pic>
        <p:nvPicPr>
          <p:cNvPr id="38918" name="Content Placeholder 5" descr="Screen Clipping"/>
          <p:cNvPicPr>
            <a:picLocks noChangeAspect="1"/>
          </p:cNvPicPr>
          <p:nvPr/>
        </p:nvPicPr>
        <p:blipFill>
          <a:blip r:embed="rId3"/>
          <a:srcRect l="14531" t="7529" r="14159" b="2045"/>
          <a:stretch>
            <a:fillRect/>
          </a:stretch>
        </p:blipFill>
        <p:spPr bwMode="auto">
          <a:xfrm>
            <a:off x="685800" y="1554163"/>
            <a:ext cx="76835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1295400"/>
            <a:ext cx="838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59401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4876800"/>
          </a:xfrm>
        </p:spPr>
        <p:txBody>
          <a:bodyPr/>
          <a:lstStyle/>
          <a:p>
            <a:r>
              <a:rPr lang="en-US" sz="3300" dirty="0" smtClean="0"/>
              <a:t>Leadership is always a personal choice.</a:t>
            </a:r>
          </a:p>
          <a:p>
            <a:r>
              <a:rPr lang="en-US" sz="3300" dirty="0" smtClean="0"/>
              <a:t>Leadership is standing for a compelling future. </a:t>
            </a:r>
          </a:p>
          <a:p>
            <a:r>
              <a:rPr lang="en-US" sz="3300" dirty="0" smtClean="0"/>
              <a:t>The work of leadership is generating and delivering on commitments.</a:t>
            </a:r>
          </a:p>
          <a:p>
            <a:r>
              <a:rPr lang="en-US" sz="3300" dirty="0" smtClean="0"/>
              <a:t>Leaders (</a:t>
            </a:r>
            <a:r>
              <a:rPr lang="en-US" sz="3300" b="1" dirty="0" smtClean="0">
                <a:solidFill>
                  <a:srgbClr val="000090"/>
                </a:solidFill>
              </a:rPr>
              <a:t>Champions</a:t>
            </a:r>
            <a:r>
              <a:rPr lang="en-US" sz="3300" dirty="0" smtClean="0"/>
              <a:t>) tell leadership stories.</a:t>
            </a:r>
          </a:p>
          <a:p>
            <a:r>
              <a:rPr lang="en-US" sz="3300" dirty="0" smtClean="0"/>
              <a:t>Leadership (Being a </a:t>
            </a:r>
            <a:r>
              <a:rPr lang="en-US" sz="3300" b="1" dirty="0" smtClean="0">
                <a:solidFill>
                  <a:srgbClr val="000090"/>
                </a:solidFill>
              </a:rPr>
              <a:t>Champion</a:t>
            </a:r>
            <a:r>
              <a:rPr lang="en-US" sz="3300" dirty="0" smtClean="0"/>
              <a:t>) is </a:t>
            </a:r>
            <a:r>
              <a:rPr lang="en-US" sz="3300" u="sng" dirty="0" smtClean="0"/>
              <a:t>interaction</a:t>
            </a:r>
            <a:r>
              <a:rPr lang="en-US" sz="3300" dirty="0" smtClean="0"/>
              <a:t>, not position or trait.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6116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It’s ALL About Leadership!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229600" cy="914400"/>
          </a:xfrm>
        </p:spPr>
        <p:txBody>
          <a:bodyPr/>
          <a:lstStyle/>
          <a:p>
            <a:r>
              <a:rPr lang="en-US" sz="4100" b="1" dirty="0">
                <a:effectLst>
                  <a:outerShdw blurRad="38100" dist="38100" dir="2700000" algn="tl">
                    <a:srgbClr val="DDDDDD">
                      <a:alpha val="81000"/>
                    </a:srgbClr>
                  </a:outerShdw>
                </a:effectLst>
                <a:latin typeface="Arial Narrow" charset="0"/>
              </a:rPr>
              <a:t>Donation &amp; Transplantation Community of Practice Members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3300" b="1" dirty="0"/>
              <a:t>Donor hospitals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3300" b="1" dirty="0"/>
              <a:t>Transplant centers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3300" b="1" dirty="0" smtClean="0"/>
              <a:t>OPO, Eye &amp; Tissue Bank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3300" b="1" dirty="0" smtClean="0"/>
              <a:t>State Donor Registry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3300" b="1" dirty="0" smtClean="0"/>
              <a:t>Office of State Medical Examiner/Coroner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3300" b="1" dirty="0"/>
              <a:t>Healthcare organizations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3300" b="1" dirty="0"/>
              <a:t>Community </a:t>
            </a:r>
            <a:r>
              <a:rPr lang="en-US" sz="3300" b="1" dirty="0" smtClean="0"/>
              <a:t>organizations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934200" cy="990600"/>
          </a:xfrm>
        </p:spPr>
        <p:txBody>
          <a:bodyPr/>
          <a:lstStyle/>
          <a:p>
            <a:r>
              <a:rPr lang="en-US" sz="5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Healthcare Crisis</a:t>
            </a:r>
            <a:endParaRPr lang="en-US" sz="5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Hypertension</a:t>
            </a:r>
          </a:p>
          <a:p>
            <a:r>
              <a:rPr lang="en-US" sz="3600" dirty="0" smtClean="0"/>
              <a:t>Obesity</a:t>
            </a:r>
          </a:p>
          <a:p>
            <a:r>
              <a:rPr lang="en-US" sz="3600" dirty="0" smtClean="0"/>
              <a:t>Diabetes</a:t>
            </a:r>
          </a:p>
          <a:p>
            <a:r>
              <a:rPr lang="en-US" sz="3600" dirty="0" smtClean="0"/>
              <a:t>Kidney, Heart &amp; Liver Disease</a:t>
            </a:r>
          </a:p>
          <a:p>
            <a:pPr algn="ctr">
              <a:buNone/>
            </a:pPr>
            <a:r>
              <a:rPr lang="en-US" sz="4000" dirty="0" smtClean="0"/>
              <a:t>Increasing need for transplantation</a:t>
            </a:r>
          </a:p>
          <a:p>
            <a:pPr algn="ctr">
              <a:buNone/>
            </a:pPr>
            <a:r>
              <a:rPr lang="en-US" sz="5500" b="1" baseline="-25000" dirty="0" smtClean="0"/>
              <a:t>Waiting list candidates:</a:t>
            </a:r>
          </a:p>
          <a:p>
            <a:pPr algn="ctr">
              <a:buNone/>
            </a:pPr>
            <a:r>
              <a:rPr lang="en-US" sz="5500" b="1" baseline="-25000" dirty="0" smtClean="0"/>
              <a:t>&gt;123,000</a:t>
            </a:r>
          </a:p>
          <a:p>
            <a:pPr algn="ctr">
              <a:buNone/>
            </a:pPr>
            <a:r>
              <a:rPr lang="en-US" sz="5500" b="1" baseline="-25000" dirty="0" smtClean="0"/>
              <a:t> </a:t>
            </a:r>
            <a:endParaRPr lang="en-US" sz="3600" baseline="-25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7907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9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524000"/>
          </a:xfrm>
        </p:spPr>
        <p:txBody>
          <a:bodyPr/>
          <a:lstStyle/>
          <a:p>
            <a:pPr algn="r"/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9600" b="1" dirty="0" smtClean="0"/>
              <a:t/>
            </a:r>
            <a:br>
              <a:rPr lang="en-US" sz="9600" b="1" dirty="0" smtClean="0"/>
            </a:br>
            <a:endParaRPr lang="en-US" sz="9200" b="1" i="1" dirty="0" smtClean="0">
              <a:solidFill>
                <a:srgbClr val="0000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487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	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 </a:t>
            </a:r>
            <a:r>
              <a:rPr lang="en-US" sz="28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TEAM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is a small number of people with complementary skills who are committed to a common purpose, set of performance goals, and approach for which they hold themselves accountable.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876800" y="1238250"/>
            <a:ext cx="4267200" cy="4876800"/>
          </a:xfrm>
        </p:spPr>
        <p:txBody>
          <a:bodyPr/>
          <a:lstStyle/>
          <a:p>
            <a:pPr algn="r" eaLnBrk="1" hangingPunct="1"/>
            <a:endParaRPr lang="en-US" sz="1600" b="1" i="1" u="sng" dirty="0" smtClean="0"/>
          </a:p>
          <a:p>
            <a:pPr eaLnBrk="1" hangingPunct="1">
              <a:buNone/>
            </a:pPr>
            <a:endParaRPr lang="en-US" sz="4000" b="1" dirty="0" smtClean="0"/>
          </a:p>
        </p:txBody>
      </p:sp>
      <p:sp>
        <p:nvSpPr>
          <p:cNvPr id="77829" name="Rectangle 11"/>
          <p:cNvSpPr>
            <a:spLocks noChangeArrowheads="1"/>
          </p:cNvSpPr>
          <p:nvPr/>
        </p:nvSpPr>
        <p:spPr bwMode="auto">
          <a:xfrm>
            <a:off x="4114800" y="4876800"/>
            <a:ext cx="457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i="1" u="sng" dirty="0"/>
              <a:t>The Discipline of Teams</a:t>
            </a:r>
          </a:p>
          <a:p>
            <a:pPr algn="r"/>
            <a:r>
              <a:rPr lang="en-US" b="1" dirty="0"/>
              <a:t>Jon </a:t>
            </a:r>
            <a:r>
              <a:rPr lang="en-US" b="1" dirty="0" err="1"/>
              <a:t>Katzenbach</a:t>
            </a:r>
            <a:r>
              <a:rPr lang="en-US" b="1" dirty="0"/>
              <a:t> &amp; Douglas K. Smith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</a:rPr>
              <a:t>TEAM?</a:t>
            </a:r>
          </a:p>
          <a:p>
            <a:pPr algn="ctr"/>
            <a:r>
              <a:rPr lang="en-US" sz="4000" b="1" dirty="0" smtClean="0"/>
              <a:t>Donation Service Area</a:t>
            </a:r>
          </a:p>
          <a:p>
            <a:pPr algn="ctr"/>
            <a:r>
              <a:rPr lang="en-US" sz="4000" b="1" dirty="0" smtClean="0"/>
              <a:t>DSA </a:t>
            </a:r>
            <a:r>
              <a:rPr lang="en-US" sz="4000" b="1" dirty="0" err="1" smtClean="0"/>
              <a:t>ActionTeam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90659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What is the greatest</a:t>
            </a:r>
          </a:p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 </a:t>
            </a:r>
            <a:r>
              <a:rPr lang="en-US" sz="6000" b="1" dirty="0" smtClean="0">
                <a:solidFill>
                  <a:srgbClr val="000090"/>
                </a:solidFill>
              </a:rPr>
              <a:t>TEAM</a:t>
            </a:r>
            <a:r>
              <a:rPr lang="en-US" sz="6000" dirty="0" smtClean="0">
                <a:solidFill>
                  <a:srgbClr val="FF6600"/>
                </a:solidFill>
              </a:rPr>
              <a:t> </a:t>
            </a:r>
            <a:r>
              <a:rPr lang="en-US" sz="6000" dirty="0" smtClean="0"/>
              <a:t>you were ever on?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What made it great?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3339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Partnership</a:t>
            </a:r>
            <a:endParaRPr lang="en-US" sz="5400" b="1" dirty="0">
              <a:solidFill>
                <a:srgbClr val="333399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95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FACT: Many </a:t>
            </a:r>
            <a:r>
              <a:rPr lang="en-US" sz="3600" dirty="0" smtClean="0"/>
              <a:t>hospitals </a:t>
            </a:r>
            <a:r>
              <a:rPr lang="en-US" sz="3600" dirty="0"/>
              <a:t>and units</a:t>
            </a:r>
            <a:r>
              <a:rPr lang="en-US" sz="3600" dirty="0" smtClean="0"/>
              <a:t> have met or exceeded our national goals for referral and authorization.</a:t>
            </a:r>
            <a:endParaRPr lang="en-US" sz="3600" dirty="0"/>
          </a:p>
          <a:p>
            <a:r>
              <a:rPr lang="en-US" sz="3600" dirty="0"/>
              <a:t>How can we can help </a:t>
            </a:r>
            <a:r>
              <a:rPr lang="en-US" sz="3600" dirty="0" smtClean="0"/>
              <a:t>your hospital </a:t>
            </a:r>
            <a:r>
              <a:rPr lang="en-US" sz="3600" dirty="0"/>
              <a:t>in </a:t>
            </a:r>
            <a:r>
              <a:rPr lang="en-US" sz="3600" dirty="0" smtClean="0"/>
              <a:t>reaching &amp; maintaining </a:t>
            </a:r>
            <a:r>
              <a:rPr lang="en-US" sz="3600" dirty="0"/>
              <a:t>a 100% timely referral </a:t>
            </a:r>
            <a:r>
              <a:rPr lang="en-US" sz="3600" dirty="0" smtClean="0"/>
              <a:t>rate &amp; increased authorization rate?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Stage Approach to</a:t>
            </a:r>
            <a:br>
              <a:rPr lang="en-US" dirty="0" smtClean="0"/>
            </a:br>
            <a:r>
              <a:rPr lang="en-US" dirty="0" smtClean="0"/>
              <a:t> Improvement Action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sz="3500" u="sng" dirty="0" smtClean="0"/>
              <a:t>Organizing</a:t>
            </a:r>
            <a:r>
              <a:rPr lang="en-US" sz="3500" dirty="0" smtClean="0"/>
              <a:t>…Who? What? Why? How? </a:t>
            </a:r>
          </a:p>
          <a:p>
            <a:r>
              <a:rPr lang="en-US" sz="3500" u="sng" dirty="0" smtClean="0"/>
              <a:t>Performance Improvement</a:t>
            </a:r>
            <a:r>
              <a:rPr lang="en-US" sz="3500" dirty="0" smtClean="0"/>
              <a:t>…in action implementing best practices and </a:t>
            </a:r>
            <a:r>
              <a:rPr lang="en-US" sz="3500" u="sng" dirty="0" smtClean="0"/>
              <a:t>testing</a:t>
            </a:r>
            <a:r>
              <a:rPr lang="en-US" sz="3500" dirty="0" smtClean="0"/>
              <a:t> new strategies</a:t>
            </a:r>
          </a:p>
          <a:p>
            <a:r>
              <a:rPr lang="en-US" sz="3500" u="sng" dirty="0" smtClean="0"/>
              <a:t>Hardwired</a:t>
            </a:r>
            <a:r>
              <a:rPr lang="en-US" sz="3500" dirty="0" smtClean="0"/>
              <a:t>.. managing and continuously improving high performance operations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Partners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179733" cy="4724400"/>
          </a:xfrm>
        </p:spPr>
        <p:txBody>
          <a:bodyPr/>
          <a:lstStyle/>
          <a:p>
            <a:r>
              <a:rPr lang="en-US" dirty="0" smtClean="0"/>
              <a:t>Nevada Donor Network</a:t>
            </a:r>
          </a:p>
          <a:p>
            <a:r>
              <a:rPr lang="en-US" dirty="0" smtClean="0"/>
              <a:t>Office of the Medical Examiner/Coroner</a:t>
            </a:r>
          </a:p>
          <a:p>
            <a:r>
              <a:rPr lang="en-US" dirty="0" smtClean="0"/>
              <a:t>Nevada Hospital Association</a:t>
            </a:r>
          </a:p>
          <a:p>
            <a:r>
              <a:rPr lang="en-US" dirty="0" smtClean="0"/>
              <a:t>Donate Life Nevada</a:t>
            </a:r>
          </a:p>
          <a:p>
            <a:r>
              <a:rPr lang="en-US" dirty="0" smtClean="0"/>
              <a:t>Families  touched by organ, tissue and eye donation</a:t>
            </a:r>
          </a:p>
          <a:p>
            <a:r>
              <a:rPr lang="en-US" dirty="0" smtClean="0"/>
              <a:t>Patients waiting for a gift of life</a:t>
            </a:r>
          </a:p>
          <a:p>
            <a:r>
              <a:rPr lang="en-US" dirty="0" smtClean="0"/>
              <a:t>Transplant recipients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sz="45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Questions </a:t>
            </a:r>
            <a:r>
              <a:rPr lang="en-US" sz="4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consider…</a:t>
            </a:r>
            <a:endParaRPr lang="en-US" sz="45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What is your hospitals biggest challenge in</a:t>
            </a:r>
            <a:r>
              <a:rPr lang="en-US" sz="3400" dirty="0" smtClean="0"/>
              <a:t> the current donation process?</a:t>
            </a:r>
          </a:p>
          <a:p>
            <a:pPr eaLnBrk="1" hangingPunct="1">
              <a:defRPr/>
            </a:pPr>
            <a:r>
              <a:rPr lang="en-US" sz="3400" dirty="0"/>
              <a:t>How can</a:t>
            </a:r>
            <a:r>
              <a:rPr lang="en-US" sz="3400" dirty="0" smtClean="0"/>
              <a:t> you </a:t>
            </a:r>
            <a:r>
              <a:rPr lang="en-US" sz="3400" dirty="0"/>
              <a:t>partner</a:t>
            </a:r>
            <a:r>
              <a:rPr lang="en-US" sz="3400" dirty="0" smtClean="0"/>
              <a:t> with NDN to </a:t>
            </a:r>
            <a:r>
              <a:rPr lang="en-US" sz="3400" dirty="0"/>
              <a:t>eliminate barriers to improved performance and outcomes?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Who</a:t>
            </a:r>
            <a:r>
              <a:rPr lang="en-US" sz="3400" dirty="0"/>
              <a:t> has a role in making</a:t>
            </a:r>
            <a:r>
              <a:rPr lang="en-US" sz="3400" dirty="0" smtClean="0"/>
              <a:t> the donation process work for patients </a:t>
            </a:r>
          </a:p>
          <a:p>
            <a:pPr eaLnBrk="1" hangingPunct="1">
              <a:buNone/>
              <a:defRPr/>
            </a:pPr>
            <a:r>
              <a:rPr lang="en-US" sz="3400" dirty="0" smtClean="0"/>
              <a:t>	and families?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924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What will </a:t>
            </a:r>
            <a:r>
              <a:rPr lang="en-US" sz="6000" b="1" dirty="0" smtClean="0">
                <a:solidFill>
                  <a:srgbClr val="FF0000"/>
                </a:solidFill>
              </a:rPr>
              <a:t>YOU</a:t>
            </a:r>
            <a:r>
              <a:rPr lang="en-US" sz="6000" b="1" dirty="0" smtClean="0">
                <a:solidFill>
                  <a:schemeClr val="accent2"/>
                </a:solidFill>
              </a:rPr>
              <a:t> do now?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534400" cy="4525963"/>
          </a:xfrm>
        </p:spPr>
        <p:txBody>
          <a:bodyPr/>
          <a:lstStyle/>
          <a:p>
            <a:pPr algn="ctr">
              <a:buNone/>
            </a:pPr>
            <a:r>
              <a:rPr lang="en-US" sz="6200" b="1" i="1" dirty="0" smtClean="0">
                <a:solidFill>
                  <a:srgbClr val="333399"/>
                </a:solidFill>
              </a:rPr>
              <a:t>Some</a:t>
            </a:r>
            <a:r>
              <a:rPr lang="en-US" sz="6200" i="1" dirty="0" smtClean="0">
                <a:solidFill>
                  <a:srgbClr val="333399"/>
                </a:solidFill>
              </a:rPr>
              <a:t> is </a:t>
            </a:r>
            <a:r>
              <a:rPr lang="en-US" sz="6200" b="1" i="1" dirty="0" smtClean="0">
                <a:solidFill>
                  <a:srgbClr val="FF0000"/>
                </a:solidFill>
              </a:rPr>
              <a:t>not</a:t>
            </a:r>
            <a:r>
              <a:rPr lang="en-US" sz="6200" i="1" dirty="0" smtClean="0">
                <a:solidFill>
                  <a:srgbClr val="333399"/>
                </a:solidFill>
              </a:rPr>
              <a:t> a number, </a:t>
            </a:r>
          </a:p>
          <a:p>
            <a:pPr algn="ctr">
              <a:buNone/>
            </a:pPr>
            <a:r>
              <a:rPr lang="en-US" sz="6200" b="1" i="1" dirty="0" smtClean="0">
                <a:solidFill>
                  <a:srgbClr val="333399"/>
                </a:solidFill>
              </a:rPr>
              <a:t>soon</a:t>
            </a:r>
            <a:r>
              <a:rPr lang="en-US" sz="6200" i="1" dirty="0" smtClean="0">
                <a:solidFill>
                  <a:srgbClr val="333399"/>
                </a:solidFill>
              </a:rPr>
              <a:t> is </a:t>
            </a:r>
            <a:r>
              <a:rPr lang="en-US" sz="6200" b="1" i="1" dirty="0" smtClean="0">
                <a:solidFill>
                  <a:srgbClr val="FF0000"/>
                </a:solidFill>
              </a:rPr>
              <a:t>not</a:t>
            </a:r>
            <a:r>
              <a:rPr lang="en-US" sz="6200" i="1" dirty="0" smtClean="0">
                <a:solidFill>
                  <a:srgbClr val="333399"/>
                </a:solidFill>
              </a:rPr>
              <a:t> a time.</a:t>
            </a:r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2200" i="1" dirty="0" smtClean="0"/>
              <a:t>Donald Berwick, MD</a:t>
            </a:r>
          </a:p>
          <a:p>
            <a:pPr algn="ctr">
              <a:buNone/>
            </a:pPr>
            <a:r>
              <a:rPr lang="en-US" sz="2200" i="1" dirty="0" smtClean="0"/>
              <a:t>Former CEO, IHI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681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246091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9463" y="1046163"/>
            <a:ext cx="1931987" cy="265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3697287"/>
            <a:ext cx="2000250" cy="316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49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5638800"/>
            <a:ext cx="1844054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49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5701" y="5520452"/>
            <a:ext cx="1308100" cy="1405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319088" y="6070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2362200" y="1371600"/>
            <a:ext cx="4602162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400" b="1" i="1" dirty="0"/>
              <a:t>It Really Is All About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400" b="1" i="1" dirty="0"/>
              <a:t>the 1’s…</a:t>
            </a: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sz="2400" b="1" i="1" dirty="0"/>
              <a:t>1 Donor at a Time</a:t>
            </a: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sz="2400" b="1" i="1" dirty="0"/>
              <a:t>1 Donor Family at a Time</a:t>
            </a: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sz="2400" b="1" i="1" dirty="0"/>
              <a:t>1 Transplant Candidate at 	a Time</a:t>
            </a: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sz="2400" b="1" i="1" dirty="0"/>
              <a:t>1 Month at a Time</a:t>
            </a: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sz="2400" b="1" i="1" dirty="0"/>
              <a:t>1 Day at a Time</a:t>
            </a:r>
            <a:endParaRPr lang="en-US" sz="2400" b="1" i="1" dirty="0">
              <a:solidFill>
                <a:srgbClr val="0000FF"/>
              </a:solidFill>
            </a:endParaRP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sz="2400" b="1" i="1" dirty="0"/>
              <a:t>...and each 1 of </a:t>
            </a: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sz="2400" b="1" i="1" dirty="0"/>
              <a:t>YOU!</a:t>
            </a:r>
            <a:endParaRPr lang="en-US" sz="2400" i="1" dirty="0"/>
          </a:p>
          <a:p>
            <a:pPr algn="ctr"/>
            <a:endParaRPr lang="en-US" sz="2400" dirty="0"/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448597" y="228600"/>
            <a:ext cx="84936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6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Putting a Face on Performance</a:t>
            </a:r>
            <a:endParaRPr lang="en-US" sz="4600" i="1" dirty="0">
              <a:solidFill>
                <a:srgbClr val="33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943600"/>
            <a:ext cx="260272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smtClean="0">
                <a:solidFill>
                  <a:srgbClr val="000090"/>
                </a:solidFill>
              </a:rPr>
              <a:t>WE are HOPE</a:t>
            </a:r>
            <a:endParaRPr lang="en-US" sz="29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tarfish 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 rot="20988456">
            <a:off x="1122363" y="795338"/>
            <a:ext cx="6934200" cy="5200650"/>
          </a:xfrm>
          <a:noFill/>
          <a:ln w="101600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Some Statistics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>
                <a:solidFill>
                  <a:srgbClr val="000090"/>
                </a:solidFill>
              </a:rPr>
              <a:t>Currently, more than 123,000 individuals are awaiting organ transplants in the United States.</a:t>
            </a:r>
          </a:p>
          <a:p>
            <a:r>
              <a:rPr lang="en-US" sz="2500" smtClean="0">
                <a:solidFill>
                  <a:srgbClr val="000090"/>
                </a:solidFill>
              </a:rPr>
              <a:t>Approximately 2100 Pediatric </a:t>
            </a:r>
            <a:r>
              <a:rPr lang="en-US" sz="2500" dirty="0" smtClean="0">
                <a:solidFill>
                  <a:srgbClr val="000090"/>
                </a:solidFill>
              </a:rPr>
              <a:t>Patients*</a:t>
            </a:r>
          </a:p>
          <a:p>
            <a:r>
              <a:rPr lang="en-US" sz="2500" dirty="0" smtClean="0">
                <a:solidFill>
                  <a:srgbClr val="000090"/>
                </a:solidFill>
              </a:rPr>
              <a:t>28,953 Organ Transplants Performed in 2013</a:t>
            </a:r>
          </a:p>
          <a:p>
            <a:r>
              <a:rPr lang="en-US" sz="2500" dirty="0" smtClean="0">
                <a:solidFill>
                  <a:srgbClr val="000090"/>
                </a:solidFill>
              </a:rPr>
              <a:t>14,257 Organ Donors in 2013</a:t>
            </a:r>
          </a:p>
          <a:p>
            <a:r>
              <a:rPr lang="en-US" sz="2500" dirty="0" smtClean="0">
                <a:solidFill>
                  <a:srgbClr val="000090"/>
                </a:solidFill>
              </a:rPr>
              <a:t>&gt;47,000 corneas were transplanted in 2013</a:t>
            </a:r>
          </a:p>
          <a:p>
            <a:r>
              <a:rPr lang="en-US" sz="2500" dirty="0" smtClean="0">
                <a:solidFill>
                  <a:srgbClr val="000090"/>
                </a:solidFill>
              </a:rPr>
              <a:t>&gt;1 million tissue transplants done each year and the surgical need for tissue steadily rising. </a:t>
            </a:r>
          </a:p>
          <a:p>
            <a:pPr>
              <a:buNone/>
            </a:pPr>
            <a:r>
              <a:rPr lang="en-US" sz="2500" dirty="0" smtClean="0">
                <a:solidFill>
                  <a:srgbClr val="000090"/>
                </a:solidFill>
              </a:rPr>
              <a:t>*as of August 2014;  For specific numbers visit </a:t>
            </a:r>
            <a:r>
              <a:rPr lang="en-US" sz="2500" dirty="0" err="1" smtClean="0">
                <a:solidFill>
                  <a:srgbClr val="000090"/>
                </a:solidFill>
              </a:rPr>
              <a:t>unos.org</a:t>
            </a:r>
            <a:endParaRPr lang="en-US" sz="25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38200"/>
          </a:xfrm>
        </p:spPr>
        <p:txBody>
          <a:bodyPr/>
          <a:lstStyle/>
          <a:p>
            <a:r>
              <a:rPr lang="en-US" sz="4400" b="1" u="sng" dirty="0" smtClean="0">
                <a:solidFill>
                  <a:srgbClr val="33339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YOU</a:t>
            </a:r>
            <a:r>
              <a:rPr lang="en-US" sz="4400" b="1" dirty="0" smtClean="0">
                <a:solidFill>
                  <a:srgbClr val="33339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have the Power…</a:t>
            </a:r>
            <a:br>
              <a:rPr lang="en-US" sz="4400" b="1" dirty="0" smtClean="0">
                <a:solidFill>
                  <a:srgbClr val="33339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33339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Donate Life!</a:t>
            </a:r>
            <a:endParaRPr lang="en-US" sz="4400" b="1" dirty="0">
              <a:solidFill>
                <a:srgbClr val="333399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 descr="RP2014_DonateLife_LightUpTheWorld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850" r="-11850"/>
          <a:stretch>
            <a:fillRect/>
          </a:stretch>
        </p:blipFill>
        <p:spPr>
          <a:xfrm>
            <a:off x="-1219200" y="1524000"/>
            <a:ext cx="11506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5638800"/>
            <a:ext cx="8686800" cy="1219200"/>
          </a:xfrm>
        </p:spPr>
        <p:txBody>
          <a:bodyPr/>
          <a:lstStyle/>
          <a:p>
            <a:r>
              <a:rPr lang="en-US" sz="7200" i="1" dirty="0" smtClean="0"/>
              <a:t>I AM HOPE!</a:t>
            </a:r>
            <a:endParaRPr lang="en-US" sz="72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686800" cy="762000"/>
          </a:xfrm>
        </p:spPr>
        <p:txBody>
          <a:bodyPr/>
          <a:lstStyle/>
          <a:p>
            <a:pPr algn="l"/>
            <a:r>
              <a:rPr lang="en-US" sz="6000" dirty="0" smtClean="0"/>
              <a:t>Will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YOU</a:t>
            </a:r>
            <a:r>
              <a:rPr lang="en-US" sz="6000" dirty="0" smtClean="0"/>
              <a:t> say…..</a:t>
            </a:r>
            <a:endParaRPr lang="en-US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667000"/>
            <a:ext cx="81534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 smtClean="0"/>
          </a:p>
          <a:p>
            <a:pPr algn="ctr"/>
            <a:r>
              <a:rPr lang="en-US" sz="4400" b="1" i="1" dirty="0" smtClean="0"/>
              <a:t>Our Mission:</a:t>
            </a:r>
            <a:endParaRPr lang="en-US" sz="4400" dirty="0" smtClean="0"/>
          </a:p>
          <a:p>
            <a:pPr algn="ctr"/>
            <a:r>
              <a:rPr lang="en-US" sz="4400" dirty="0" smtClean="0">
                <a:solidFill>
                  <a:srgbClr val="000090"/>
                </a:solidFill>
              </a:rPr>
              <a:t>To maximize the gift of life and health through organ and tissue donation.</a:t>
            </a:r>
          </a:p>
          <a:p>
            <a:pPr algn="ctr"/>
            <a:endParaRPr lang="en-US" sz="4100" b="1" i="1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09600"/>
            <a:ext cx="300037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60443" t="35381" r="20212" b="32048"/>
          <a:stretch>
            <a:fillRect/>
          </a:stretch>
        </p:blipFill>
        <p:spPr bwMode="auto">
          <a:xfrm>
            <a:off x="0" y="1143000"/>
            <a:ext cx="565641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838200"/>
            <a:ext cx="3352800" cy="4939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8CA62"/>
              </a:buClr>
              <a:defRPr/>
            </a:pPr>
            <a:r>
              <a:rPr lang="en-US" sz="4500" i="1" dirty="0">
                <a:solidFill>
                  <a:prstClr val="black"/>
                </a:solidFill>
              </a:rPr>
              <a:t>“Organ donation is not a medical crisis. It is a social crisis.</a:t>
            </a:r>
            <a:r>
              <a:rPr lang="en-US" sz="4500" i="1" dirty="0" smtClean="0">
                <a:solidFill>
                  <a:prstClr val="black"/>
                </a:solidFill>
              </a:rPr>
              <a:t>”</a:t>
            </a:r>
            <a:endParaRPr lang="en-US" sz="4500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943600"/>
            <a:ext cx="2146754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ct val="20000"/>
              </a:spcBef>
              <a:buClr>
                <a:srgbClr val="98CA62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Sheryl Sandberg,</a:t>
            </a:r>
          </a:p>
          <a:p>
            <a:pPr algn="r">
              <a:spcBef>
                <a:spcPct val="20000"/>
              </a:spcBef>
              <a:buClr>
                <a:srgbClr val="98CA62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 COO, </a:t>
            </a:r>
            <a:r>
              <a:rPr lang="en-US" b="1" dirty="0" err="1">
                <a:solidFill>
                  <a:prstClr val="black"/>
                </a:solidFill>
              </a:rPr>
              <a:t>Facebook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3200400" y="1066800"/>
            <a:ext cx="5638800" cy="5638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3657600" y="1066800"/>
            <a:ext cx="4724400" cy="4343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953000" y="25908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>
                <a:ea typeface="ＭＳ Ｐゴシック" charset="-128"/>
                <a:cs typeface="ＭＳ Ｐゴシック" charset="-128"/>
              </a:rPr>
              <a:t>DSA </a:t>
            </a:r>
            <a:br>
              <a:rPr lang="en-US" sz="3200" b="1" i="1">
                <a:ea typeface="ＭＳ Ｐゴシック" charset="-128"/>
                <a:cs typeface="ＭＳ Ｐゴシック" charset="-128"/>
              </a:rPr>
            </a:br>
            <a:r>
              <a:rPr lang="en-US" sz="3200" b="1" i="1">
                <a:ea typeface="ＭＳ Ｐゴシック" charset="-128"/>
                <a:cs typeface="ＭＳ Ｐゴシック" charset="-128"/>
              </a:rPr>
              <a:t>Leadership</a:t>
            </a:r>
            <a:endParaRPr lang="en-US" sz="3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0" y="40386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Accountability 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For Performance</a:t>
            </a:r>
            <a:endParaRPr lang="en-US" sz="24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-3682398">
            <a:off x="2456272" y="2291238"/>
            <a:ext cx="3657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Donor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Hospitals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NV Donor Registry</a:t>
            </a:r>
            <a:endParaRPr lang="en-US" sz="28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 rot="3659394">
            <a:off x="5692775" y="2536825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Local Transplant</a:t>
            </a:r>
            <a:br>
              <a:rPr lang="en-US" sz="28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Center</a:t>
            </a:r>
            <a:r>
              <a:rPr lang="en-US" sz="28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28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343400" y="556260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NDN</a:t>
            </a:r>
            <a:endParaRPr lang="en-US" sz="28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381000"/>
            <a:ext cx="8763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00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Arial"/>
                <a:ea typeface="ＭＳ Ｐゴシック" charset="-128"/>
                <a:cs typeface="Arial"/>
              </a:rPr>
              <a:t>DSA </a:t>
            </a:r>
            <a:r>
              <a:rPr lang="en-US" sz="5000" dirty="0">
                <a:effectLst>
                  <a:outerShdw blurRad="38100" dist="38100" dir="2700000" algn="tl">
                    <a:schemeClr val="bg1"/>
                  </a:outerShdw>
                </a:effectLst>
                <a:latin typeface="Arial"/>
                <a:ea typeface="ＭＳ Ｐゴシック" charset="-128"/>
                <a:cs typeface="Arial"/>
              </a:rPr>
              <a:t>Leadership Team 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0" y="1447800"/>
            <a:ext cx="3276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 dirty="0">
                <a:latin typeface="Arial"/>
                <a:ea typeface="ＭＳ Ｐゴシック" charset="-128"/>
                <a:cs typeface="Arial"/>
              </a:rPr>
              <a:t>Joint Accountability for</a:t>
            </a:r>
            <a:r>
              <a:rPr lang="en-US" sz="3200" b="1" i="1" dirty="0" smtClean="0">
                <a:latin typeface="Arial"/>
                <a:ea typeface="ＭＳ Ｐゴシック" charset="-128"/>
                <a:cs typeface="Arial"/>
              </a:rPr>
              <a:t> DSA Performance</a:t>
            </a:r>
            <a:endParaRPr lang="en-US" sz="4000" b="1" dirty="0"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1771650" cy="1047750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029200"/>
            <a:ext cx="1790700" cy="1435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Preserving the Option of Donation</a:t>
            </a:r>
            <a:endParaRPr lang="en-US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Over 49% of the adult U.S. population is registered  to be an organ donor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More than 75% of families authorize donation when approached optimally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There are many psychological and grieving benefits for the families of donors that aid healing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Healthcare professionals have a professional duty to honor the designated wishes of the donor as an advanced directive.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57900"/>
            <a:ext cx="99835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0" y="6507163"/>
            <a:ext cx="2209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 Narrow" pitchFamily="-112" charset="0"/>
              </a:rPr>
              <a:t>(OPTN Data, September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BUSC_TXT_Double_Team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PPP_SGENE_PRT_People_Cutout_Chain.pot</Template>
  <TotalTime>168</TotalTime>
  <Words>1371</Words>
  <Application>Microsoft Office PowerPoint</Application>
  <PresentationFormat>On-screen Show (4:3)</PresentationFormat>
  <Paragraphs>302</Paragraphs>
  <Slides>41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PPP_SBUSC_TXT_Double_Team</vt:lpstr>
      <vt:lpstr>Default Design</vt:lpstr>
      <vt:lpstr>Creating a Life Saving Donation Service Area Culture</vt:lpstr>
      <vt:lpstr>PowerPoint Presentation</vt:lpstr>
      <vt:lpstr>Healthcare Crisis</vt:lpstr>
      <vt:lpstr>Some Statistics</vt:lpstr>
      <vt:lpstr>PowerPoint Presentation</vt:lpstr>
      <vt:lpstr>PowerPoint Presentation</vt:lpstr>
      <vt:lpstr>PowerPoint Presentation</vt:lpstr>
      <vt:lpstr>Preserving the Option of Donation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Elements of  Breakthrough Improvement</vt:lpstr>
      <vt:lpstr>Overarching Strategies For  System Wide Improvement</vt:lpstr>
      <vt:lpstr>High Leverage Changes: Hospital/OPO Partnerships</vt:lpstr>
      <vt:lpstr>DSA Culture</vt:lpstr>
      <vt:lpstr> Positive &amp; Productive </vt:lpstr>
      <vt:lpstr>Communication</vt:lpstr>
      <vt:lpstr>A Culture of Donation</vt:lpstr>
      <vt:lpstr>Hospital Leaders Speak…</vt:lpstr>
      <vt:lpstr>Creating a Culture of Donation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Donation &amp; Transplantation Community of Practice Members</vt:lpstr>
      <vt:lpstr>   </vt:lpstr>
      <vt:lpstr>PowerPoint Presentation</vt:lpstr>
      <vt:lpstr>Partnership</vt:lpstr>
      <vt:lpstr>Three Stage Approach to  Improvement Action</vt:lpstr>
      <vt:lpstr>Natural Partners &amp; Resources</vt:lpstr>
      <vt:lpstr>Questions to consider…</vt:lpstr>
      <vt:lpstr>PowerPoint Presentation</vt:lpstr>
      <vt:lpstr>What will YOU do now?</vt:lpstr>
      <vt:lpstr>PowerPoint Presentation</vt:lpstr>
      <vt:lpstr>PowerPoint Presentation</vt:lpstr>
      <vt:lpstr>YOU have the Power… to Donate Life!</vt:lpstr>
      <vt:lpstr>I AM HOPE!</vt:lpstr>
    </vt:vector>
  </TitlesOfParts>
  <Company>HWB Consulting,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Bottenfield</dc:creator>
  <cp:lastModifiedBy>Samantha Wright</cp:lastModifiedBy>
  <cp:revision>26</cp:revision>
  <dcterms:created xsi:type="dcterms:W3CDTF">2014-09-25T23:58:11Z</dcterms:created>
  <dcterms:modified xsi:type="dcterms:W3CDTF">2014-09-29T16:21:55Z</dcterms:modified>
</cp:coreProperties>
</file>