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6" r:id="rId3"/>
    <p:sldId id="299" r:id="rId4"/>
    <p:sldId id="296" r:id="rId5"/>
    <p:sldId id="298" r:id="rId6"/>
    <p:sldId id="300" r:id="rId7"/>
  </p:sldIdLst>
  <p:sldSz cx="9144000" cy="6858000" type="screen4x3"/>
  <p:notesSz cx="7010400" cy="92233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BC47"/>
    <a:srgbClr val="3242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0" autoAdjust="0"/>
    <p:restoredTop sz="94660"/>
  </p:normalViewPr>
  <p:slideViewPr>
    <p:cSldViewPr snapToGrid="0" snapToObjects="1" showGuides="1">
      <p:cViewPr varScale="1">
        <p:scale>
          <a:sx n="113" d="100"/>
          <a:sy n="113" d="100"/>
        </p:scale>
        <p:origin x="-1506" y="-108"/>
      </p:cViewPr>
      <p:guideLst>
        <p:guide orient="horz" pos="988"/>
        <p:guide pos="5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1" y="2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C9775-9EB9-487A-BA4D-CAF2B94EFE9E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7598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1" y="87598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B8230-2CFC-4A62-996E-88E50A0F4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173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242" cy="4615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53" y="0"/>
            <a:ext cx="3038242" cy="4615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193F8-52EF-4EA7-AF28-1059E102606F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1738" y="693738"/>
            <a:ext cx="4606925" cy="3455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381940"/>
            <a:ext cx="5608320" cy="41501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59701"/>
            <a:ext cx="3038242" cy="4615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53" y="8759701"/>
            <a:ext cx="3038242" cy="4615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9E014-FAF2-4F38-A3C8-0A0F8CB76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30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734F2-947A-6240-B316-2B5F43FEA256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388D-960D-6B4C-9FAA-ABD5860FB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734F2-947A-6240-B316-2B5F43FEA256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388D-960D-6B4C-9FAA-ABD5860FB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734F2-947A-6240-B316-2B5F43FEA256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388D-960D-6B4C-9FAA-ABD5860FB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734F2-947A-6240-B316-2B5F43FEA256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388D-960D-6B4C-9FAA-ABD5860FB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734F2-947A-6240-B316-2B5F43FEA256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388D-960D-6B4C-9FAA-ABD5860FB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734F2-947A-6240-B316-2B5F43FEA256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388D-960D-6B4C-9FAA-ABD5860FB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734F2-947A-6240-B316-2B5F43FEA256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388D-960D-6B4C-9FAA-ABD5860FB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734F2-947A-6240-B316-2B5F43FEA256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388D-960D-6B4C-9FAA-ABD5860FB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734F2-947A-6240-B316-2B5F43FEA256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388D-960D-6B4C-9FAA-ABD5860FB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734F2-947A-6240-B316-2B5F43FEA256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388D-960D-6B4C-9FAA-ABD5860FB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734F2-947A-6240-B316-2B5F43FEA256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388D-960D-6B4C-9FAA-ABD5860FB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ABC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734F2-947A-6240-B316-2B5F43FEA256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F388D-960D-6B4C-9FAA-ABD5860FB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hartstern@nvdonor.or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_NDN_PowerPo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700" y="0"/>
            <a:ext cx="9235440" cy="69265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53398" y="1062726"/>
            <a:ext cx="580259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Arial"/>
                <a:cs typeface="Arial"/>
              </a:rPr>
              <a:t>Nevada Donor Network</a:t>
            </a:r>
          </a:p>
          <a:p>
            <a:endParaRPr lang="en-US" sz="3200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endParaRPr lang="en-US" sz="32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  <a:latin typeface="Arial"/>
                <a:cs typeface="Arial"/>
              </a:rPr>
              <a:t>Donation After Circulatory Death</a:t>
            </a:r>
            <a:endParaRPr lang="en-US" sz="320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_NDN_PowerPoint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2535"/>
            <a:ext cx="9144000" cy="685800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99292" y="581846"/>
            <a:ext cx="8677422" cy="1470025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rgbClr val="32428B"/>
                </a:solidFill>
              </a:rPr>
              <a:t>DCD – Everyone Plays a Role</a:t>
            </a:r>
            <a:endParaRPr lang="en-US" sz="4000" b="1" dirty="0">
              <a:solidFill>
                <a:srgbClr val="32428B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685" y="1573937"/>
            <a:ext cx="6531846" cy="5049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9292" y="2821190"/>
            <a:ext cx="334995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32428B"/>
                </a:solidFill>
              </a:rPr>
              <a:t>Hospital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rgbClr val="32428B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32428B"/>
                </a:solidFill>
              </a:rPr>
              <a:t>Family Services</a:t>
            </a:r>
          </a:p>
          <a:p>
            <a:r>
              <a:rPr lang="en-US" sz="2800" dirty="0" smtClean="0">
                <a:solidFill>
                  <a:srgbClr val="32428B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32428B"/>
                </a:solidFill>
              </a:rPr>
              <a:t>Organ Services</a:t>
            </a:r>
            <a:endParaRPr lang="en-US" sz="2800" dirty="0">
              <a:solidFill>
                <a:srgbClr val="3242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367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_NDN_PowerPoint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2535"/>
            <a:ext cx="9144000" cy="685800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99292" y="351110"/>
            <a:ext cx="8677422" cy="1470025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rgbClr val="32428B"/>
                </a:solidFill>
              </a:rPr>
              <a:t>Hospital Policy Challenges</a:t>
            </a:r>
            <a:endParaRPr lang="en-US" sz="4000" b="1" dirty="0">
              <a:solidFill>
                <a:srgbClr val="32428B"/>
              </a:solidFill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57200" y="1606609"/>
            <a:ext cx="7943316" cy="41019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prstClr val="black">
                  <a:lumMod val="75000"/>
                  <a:lumOff val="25000"/>
                </a:prstClr>
              </a:buClr>
              <a:buFontTx/>
              <a:buNone/>
            </a:pP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/>
            </a:r>
            <a:b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endParaRPr lang="en-US" sz="16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9292" y="1821135"/>
            <a:ext cx="857723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32428B"/>
                </a:solidFill>
              </a:rPr>
              <a:t>Extubation only allowed in PACU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rgbClr val="32428B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32428B"/>
                </a:solidFill>
              </a:rPr>
              <a:t>8-5 Monday – Friday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rgbClr val="32428B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32428B"/>
                </a:solidFill>
              </a:rPr>
              <a:t>DCD not permitted, must transfer patient</a:t>
            </a:r>
            <a:endParaRPr lang="en-US" sz="2800" dirty="0">
              <a:solidFill>
                <a:srgbClr val="3242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71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_NDN_PowerPoint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2535"/>
            <a:ext cx="9144000" cy="685800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99292" y="351110"/>
            <a:ext cx="8677422" cy="1470025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rgbClr val="32428B"/>
                </a:solidFill>
              </a:rPr>
              <a:t>Impact on Hospital Staff</a:t>
            </a:r>
            <a:endParaRPr lang="en-US" sz="4000" b="1" dirty="0">
              <a:solidFill>
                <a:srgbClr val="32428B"/>
              </a:solidFill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57200" y="1606609"/>
            <a:ext cx="7943316" cy="41019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prstClr val="black">
                  <a:lumMod val="75000"/>
                  <a:lumOff val="25000"/>
                </a:prstClr>
              </a:buClr>
              <a:buFontTx/>
              <a:buNone/>
            </a:pP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/>
            </a:r>
            <a:b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endParaRPr lang="en-US" sz="16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3465" y="1821135"/>
            <a:ext cx="860324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32428B"/>
                </a:solidFill>
              </a:rPr>
              <a:t>Impact on Unit Staff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9ABC47"/>
                </a:solidFill>
              </a:rPr>
              <a:t>Bedside Nurse accompanies patient, unit staff must cover for additional patients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9ABC47"/>
                </a:solidFill>
              </a:rPr>
              <a:t>Patient may not have cardiac standstill within 60-90 minutes and may return to unit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rgbClr val="32428B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32428B"/>
                </a:solidFill>
              </a:rPr>
              <a:t>Impact on OR and PACU Staff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9ABC47"/>
                </a:solidFill>
              </a:rPr>
              <a:t>OR staff is not accustomed to having patients pass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9ABC47"/>
                </a:solidFill>
              </a:rPr>
              <a:t>Can be tense in PACU with everyone, sometimes including family, waiting for cardiac standstill</a:t>
            </a:r>
            <a:endParaRPr lang="en-US" sz="2400" dirty="0">
              <a:solidFill>
                <a:srgbClr val="9ABC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11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_NDN_PowerPoint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2535"/>
            <a:ext cx="9144000" cy="685800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99292" y="581846"/>
            <a:ext cx="8677422" cy="1470025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rgbClr val="32428B"/>
                </a:solidFill>
              </a:rPr>
              <a:t> </a:t>
            </a:r>
            <a:endParaRPr lang="en-US" sz="4000" b="1" dirty="0">
              <a:solidFill>
                <a:srgbClr val="32428B"/>
              </a:solidFill>
            </a:endParaRPr>
          </a:p>
        </p:txBody>
      </p:sp>
      <p:sp>
        <p:nvSpPr>
          <p:cNvPr id="8" name="Title 6"/>
          <p:cNvSpPr txBox="1">
            <a:spLocks/>
          </p:cNvSpPr>
          <p:nvPr/>
        </p:nvSpPr>
        <p:spPr>
          <a:xfrm>
            <a:off x="351692" y="246347"/>
            <a:ext cx="867742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smtClean="0">
                <a:solidFill>
                  <a:srgbClr val="32428B"/>
                </a:solidFill>
              </a:rPr>
              <a:t>Education Provided</a:t>
            </a:r>
            <a:endParaRPr lang="en-US" sz="4000" b="1" dirty="0">
              <a:solidFill>
                <a:srgbClr val="32428B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2914" y="901865"/>
            <a:ext cx="3886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9292" y="2083858"/>
            <a:ext cx="4510755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32428B"/>
                </a:solidFill>
              </a:rPr>
              <a:t>To aid with education of DCD process Hospital Services provides an educational piece on the DCD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32428B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9ABC47"/>
                </a:solidFill>
              </a:rPr>
              <a:t>Patient Evaluation and Management Guidelines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9ABC47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9ABC47"/>
                </a:solidFill>
              </a:rPr>
              <a:t>DCD Procedural Items</a:t>
            </a:r>
          </a:p>
          <a:p>
            <a:r>
              <a:rPr lang="en-US" dirty="0">
                <a:solidFill>
                  <a:srgbClr val="32428B"/>
                </a:solidFill>
              </a:rPr>
              <a:t>	</a:t>
            </a:r>
            <a:r>
              <a:rPr lang="en-US" dirty="0" smtClean="0">
                <a:solidFill>
                  <a:srgbClr val="32428B"/>
                </a:solidFill>
              </a:rPr>
              <a:t>  </a:t>
            </a:r>
            <a:endParaRPr lang="en-US" dirty="0">
              <a:solidFill>
                <a:srgbClr val="3242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11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_NDN_PowerPoint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2535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686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5400" dirty="0" smtClean="0">
                <a:solidFill>
                  <a:srgbClr val="32428B"/>
                </a:solidFill>
              </a:rPr>
              <a:t/>
            </a:r>
            <a:br>
              <a:rPr lang="en-US" sz="5400" dirty="0" smtClean="0">
                <a:solidFill>
                  <a:srgbClr val="32428B"/>
                </a:solidFill>
              </a:rPr>
            </a:br>
            <a:r>
              <a:rPr lang="en-US" sz="5400" dirty="0">
                <a:solidFill>
                  <a:srgbClr val="32428B"/>
                </a:solidFill>
              </a:rPr>
              <a:t/>
            </a:r>
            <a:br>
              <a:rPr lang="en-US" sz="5400" dirty="0">
                <a:solidFill>
                  <a:srgbClr val="32428B"/>
                </a:solidFill>
              </a:rPr>
            </a:br>
            <a:r>
              <a:rPr lang="en-US" sz="2700" dirty="0" smtClean="0">
                <a:solidFill>
                  <a:srgbClr val="32428B"/>
                </a:solidFill>
              </a:rPr>
              <a:t/>
            </a:r>
            <a:br>
              <a:rPr lang="en-US" sz="2700" dirty="0" smtClean="0">
                <a:solidFill>
                  <a:srgbClr val="32428B"/>
                </a:solidFill>
              </a:rPr>
            </a:br>
            <a:r>
              <a:rPr lang="en-US" sz="2700" dirty="0" smtClean="0">
                <a:solidFill>
                  <a:srgbClr val="32428B"/>
                </a:solidFill>
              </a:rPr>
              <a:t/>
            </a:r>
            <a:br>
              <a:rPr lang="en-US" sz="2700" dirty="0" smtClean="0">
                <a:solidFill>
                  <a:srgbClr val="32428B"/>
                </a:solidFill>
              </a:rPr>
            </a:br>
            <a:r>
              <a:rPr lang="en-US" sz="3100" dirty="0" smtClean="0">
                <a:solidFill>
                  <a:srgbClr val="32428B"/>
                </a:solidFill>
              </a:rPr>
              <a:t>Meredith Hartstern</a:t>
            </a:r>
            <a:br>
              <a:rPr lang="en-US" sz="3100" dirty="0" smtClean="0">
                <a:solidFill>
                  <a:srgbClr val="32428B"/>
                </a:solidFill>
              </a:rPr>
            </a:br>
            <a:r>
              <a:rPr lang="en-US" sz="3100" dirty="0" smtClean="0">
                <a:solidFill>
                  <a:srgbClr val="32428B"/>
                </a:solidFill>
              </a:rPr>
              <a:t>Hospital Services Coordinator</a:t>
            </a:r>
            <a:br>
              <a:rPr lang="en-US" sz="3100" dirty="0" smtClean="0">
                <a:solidFill>
                  <a:srgbClr val="32428B"/>
                </a:solidFill>
              </a:rPr>
            </a:br>
            <a:r>
              <a:rPr lang="en-US" sz="3100" dirty="0">
                <a:solidFill>
                  <a:srgbClr val="32428B"/>
                </a:solidFill>
              </a:rPr>
              <a:t/>
            </a:r>
            <a:br>
              <a:rPr lang="en-US" sz="3100" dirty="0">
                <a:solidFill>
                  <a:srgbClr val="32428B"/>
                </a:solidFill>
              </a:rPr>
            </a:br>
            <a:r>
              <a:rPr lang="en-US" sz="3100" dirty="0" smtClean="0">
                <a:solidFill>
                  <a:srgbClr val="32428B"/>
                </a:solidFill>
                <a:hlinkClick r:id="rId3"/>
              </a:rPr>
              <a:t>mhartstern@nvdonor.org</a:t>
            </a:r>
            <a:r>
              <a:rPr lang="en-US" sz="3100" dirty="0" smtClean="0">
                <a:solidFill>
                  <a:srgbClr val="32428B"/>
                </a:solidFill>
              </a:rPr>
              <a:t> </a:t>
            </a:r>
            <a:br>
              <a:rPr lang="en-US" sz="3100" dirty="0" smtClean="0">
                <a:solidFill>
                  <a:srgbClr val="32428B"/>
                </a:solidFill>
              </a:rPr>
            </a:br>
            <a:r>
              <a:rPr lang="en-US" sz="3100" dirty="0">
                <a:solidFill>
                  <a:srgbClr val="32428B"/>
                </a:solidFill>
              </a:rPr>
              <a:t/>
            </a:r>
            <a:br>
              <a:rPr lang="en-US" sz="3100" dirty="0">
                <a:solidFill>
                  <a:srgbClr val="32428B"/>
                </a:solidFill>
              </a:rPr>
            </a:br>
            <a:r>
              <a:rPr lang="en-US" sz="3100" dirty="0" smtClean="0">
                <a:solidFill>
                  <a:srgbClr val="32428B"/>
                </a:solidFill>
              </a:rPr>
              <a:t>702-816-9638</a:t>
            </a:r>
          </a:p>
        </p:txBody>
      </p:sp>
    </p:spTree>
    <p:extLst>
      <p:ext uri="{BB962C8B-B14F-4D97-AF65-F5344CB8AC3E}">
        <p14:creationId xmlns:p14="http://schemas.microsoft.com/office/powerpoint/2010/main" val="300889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4533</TotalTime>
  <Words>133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DCD – Everyone Plays a Role</vt:lpstr>
      <vt:lpstr>Hospital Policy Challenges</vt:lpstr>
      <vt:lpstr>Impact on Hospital Staff</vt:lpstr>
      <vt:lpstr> </vt:lpstr>
      <vt:lpstr>     Meredith Hartstern Hospital Services Coordinator  mhartstern@nvdonor.org   702-816-9638</vt:lpstr>
    </vt:vector>
  </TitlesOfParts>
  <Company>Eurie Creative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Meredith Hartstern</dc:creator>
  <cp:lastModifiedBy>Irma Sison</cp:lastModifiedBy>
  <cp:revision>98</cp:revision>
  <cp:lastPrinted>2014-05-21T19:37:31Z</cp:lastPrinted>
  <dcterms:created xsi:type="dcterms:W3CDTF">2014-01-06T22:44:46Z</dcterms:created>
  <dcterms:modified xsi:type="dcterms:W3CDTF">2014-12-01T23:57:17Z</dcterms:modified>
</cp:coreProperties>
</file>