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8" r:id="rId3"/>
    <p:sldId id="259" r:id="rId4"/>
    <p:sldId id="261" r:id="rId5"/>
    <p:sldId id="269" r:id="rId6"/>
    <p:sldId id="263" r:id="rId7"/>
    <p:sldId id="273" r:id="rId8"/>
    <p:sldId id="271" r:id="rId9"/>
    <p:sldId id="283" r:id="rId10"/>
    <p:sldId id="281" r:id="rId11"/>
    <p:sldId id="282" r:id="rId12"/>
    <p:sldId id="277" r:id="rId13"/>
    <p:sldId id="280" r:id="rId14"/>
    <p:sldId id="28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6CE208-D6B1-491F-B162-366DAFAF30E9}" type="datetimeFigureOut">
              <a:rPr lang="en-US" smtClean="0"/>
              <a:t>12/1/2014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9703F4-171A-4DEA-8269-B77F97DC26CB}" type="slidenum">
              <a:rPr lang="en-US" smtClean="0"/>
              <a:t>‹#›</a:t>
            </a:fld>
            <a:endParaRPr lang="en-US" dirty="0"/>
          </a:p>
        </p:txBody>
      </p:sp>
    </p:spTree>
    <p:extLst>
      <p:ext uri="{BB962C8B-B14F-4D97-AF65-F5344CB8AC3E}">
        <p14:creationId xmlns:p14="http://schemas.microsoft.com/office/powerpoint/2010/main" val="1298273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Aortic_valv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en.wikipedia.org/wiki/Cadaver" TargetMode="External"/><Relationship Id="rId5" Type="http://schemas.openxmlformats.org/officeDocument/2006/relationships/hyperlink" Target="http://en.wikipedia.org/wiki/Allograft" TargetMode="External"/><Relationship Id="rId4" Type="http://schemas.openxmlformats.org/officeDocument/2006/relationships/hyperlink" Target="http://en.wikipedia.org/wiki/Pulmonary_valv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Ross procedure</a:t>
            </a:r>
            <a:r>
              <a:rPr lang="en-US" dirty="0" smtClean="0"/>
              <a:t> (or </a:t>
            </a:r>
            <a:r>
              <a:rPr lang="en-US" b="1" dirty="0" smtClean="0"/>
              <a:t>pulmonary </a:t>
            </a:r>
            <a:r>
              <a:rPr lang="en-US" b="1" dirty="0" err="1" smtClean="0"/>
              <a:t>autograft</a:t>
            </a:r>
            <a:r>
              <a:rPr lang="en-US" dirty="0" smtClean="0"/>
              <a:t>)  diseased </a:t>
            </a:r>
            <a:r>
              <a:rPr lang="en-US" dirty="0" smtClean="0">
                <a:hlinkClick r:id="rId3" tooltip="Aortic valve"/>
              </a:rPr>
              <a:t>aortic valve</a:t>
            </a:r>
            <a:r>
              <a:rPr lang="en-US" dirty="0" smtClean="0"/>
              <a:t> is replaced with the person's own </a:t>
            </a:r>
            <a:r>
              <a:rPr lang="en-US" dirty="0" smtClean="0">
                <a:hlinkClick r:id="rId4" tooltip="Pulmonary valve"/>
              </a:rPr>
              <a:t>pulmonary valve</a:t>
            </a:r>
            <a:r>
              <a:rPr lang="en-US" dirty="0" smtClean="0"/>
              <a:t>. A pulmonary </a:t>
            </a:r>
            <a:r>
              <a:rPr lang="en-US" dirty="0" smtClean="0">
                <a:hlinkClick r:id="rId5" tooltip="Allograft"/>
              </a:rPr>
              <a:t>allograft</a:t>
            </a:r>
            <a:r>
              <a:rPr lang="en-US" dirty="0" smtClean="0"/>
              <a:t> (valve taken from a </a:t>
            </a:r>
            <a:r>
              <a:rPr lang="en-US" dirty="0" smtClean="0">
                <a:hlinkClick r:id="rId6" tooltip="Cadaver"/>
              </a:rPr>
              <a:t>cadaver</a:t>
            </a:r>
            <a:r>
              <a:rPr lang="en-US" dirty="0" smtClean="0"/>
              <a:t>) is then used to replace the patient's own pulmonary valve. Pulmonary </a:t>
            </a:r>
            <a:r>
              <a:rPr lang="en-US" dirty="0" err="1" smtClean="0"/>
              <a:t>autograft</a:t>
            </a:r>
            <a:r>
              <a:rPr lang="en-US" dirty="0" smtClean="0"/>
              <a:t> replacement of the aortic valve is the operation of choice in infants and children</a:t>
            </a:r>
            <a:endParaRPr lang="en-US" dirty="0"/>
          </a:p>
        </p:txBody>
      </p:sp>
      <p:sp>
        <p:nvSpPr>
          <p:cNvPr id="4" name="Slide Number Placeholder 3"/>
          <p:cNvSpPr>
            <a:spLocks noGrp="1"/>
          </p:cNvSpPr>
          <p:nvPr>
            <p:ph type="sldNum" sz="quarter" idx="10"/>
          </p:nvPr>
        </p:nvSpPr>
        <p:spPr/>
        <p:txBody>
          <a:bodyPr/>
          <a:lstStyle/>
          <a:p>
            <a:fld id="{949703F4-171A-4DEA-8269-B77F97DC26CB}" type="slidenum">
              <a:rPr lang="en-US" smtClean="0"/>
              <a:t>9</a:t>
            </a:fld>
            <a:endParaRPr lang="en-US" dirty="0"/>
          </a:p>
        </p:txBody>
      </p:sp>
    </p:spTree>
    <p:extLst>
      <p:ext uri="{BB962C8B-B14F-4D97-AF65-F5344CB8AC3E}">
        <p14:creationId xmlns:p14="http://schemas.microsoft.com/office/powerpoint/2010/main" val="2565009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Grows with the child</a:t>
            </a:r>
            <a:endParaRPr lang="en-US" dirty="0"/>
          </a:p>
        </p:txBody>
      </p:sp>
      <p:sp>
        <p:nvSpPr>
          <p:cNvPr id="4" name="Slide Number Placeholder 3"/>
          <p:cNvSpPr>
            <a:spLocks noGrp="1"/>
          </p:cNvSpPr>
          <p:nvPr>
            <p:ph type="sldNum" sz="quarter" idx="10"/>
          </p:nvPr>
        </p:nvSpPr>
        <p:spPr/>
        <p:txBody>
          <a:bodyPr/>
          <a:lstStyle/>
          <a:p>
            <a:fld id="{949703F4-171A-4DEA-8269-B77F97DC26CB}" type="slidenum">
              <a:rPr lang="en-US" smtClean="0"/>
              <a:t>10</a:t>
            </a:fld>
            <a:endParaRPr lang="en-US" dirty="0"/>
          </a:p>
        </p:txBody>
      </p:sp>
    </p:spTree>
    <p:extLst>
      <p:ext uri="{BB962C8B-B14F-4D97-AF65-F5344CB8AC3E}">
        <p14:creationId xmlns:p14="http://schemas.microsoft.com/office/powerpoint/2010/main" val="1112108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5783B6-1A2F-429C-85C2-29A45BB8C8B0}" type="datetimeFigureOut">
              <a:rPr lang="en-US" smtClean="0"/>
              <a:t>12/1/2014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DF3B59-65B2-4156-880C-52B30C76FE12}" type="slidenum">
              <a:rPr lang="en-US" smtClean="0"/>
              <a:t>‹#›</a:t>
            </a:fld>
            <a:endParaRPr lang="en-US" dirty="0"/>
          </a:p>
        </p:txBody>
      </p:sp>
    </p:spTree>
    <p:extLst>
      <p:ext uri="{BB962C8B-B14F-4D97-AF65-F5344CB8AC3E}">
        <p14:creationId xmlns:p14="http://schemas.microsoft.com/office/powerpoint/2010/main" val="89404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783B6-1A2F-429C-85C2-29A45BB8C8B0}" type="datetimeFigureOut">
              <a:rPr lang="en-US" smtClean="0"/>
              <a:t>12/1/2014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DF3B59-65B2-4156-880C-52B30C76FE12}" type="slidenum">
              <a:rPr lang="en-US" smtClean="0"/>
              <a:t>‹#›</a:t>
            </a:fld>
            <a:endParaRPr lang="en-US" dirty="0"/>
          </a:p>
        </p:txBody>
      </p:sp>
    </p:spTree>
    <p:extLst>
      <p:ext uri="{BB962C8B-B14F-4D97-AF65-F5344CB8AC3E}">
        <p14:creationId xmlns:p14="http://schemas.microsoft.com/office/powerpoint/2010/main" val="2658083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783B6-1A2F-429C-85C2-29A45BB8C8B0}" type="datetimeFigureOut">
              <a:rPr lang="en-US" smtClean="0"/>
              <a:t>12/1/2014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DF3B59-65B2-4156-880C-52B30C76FE12}" type="slidenum">
              <a:rPr lang="en-US" smtClean="0"/>
              <a:t>‹#›</a:t>
            </a:fld>
            <a:endParaRPr lang="en-US" dirty="0"/>
          </a:p>
        </p:txBody>
      </p:sp>
    </p:spTree>
    <p:extLst>
      <p:ext uri="{BB962C8B-B14F-4D97-AF65-F5344CB8AC3E}">
        <p14:creationId xmlns:p14="http://schemas.microsoft.com/office/powerpoint/2010/main" val="3447729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B734F2-947A-6240-B316-2B5F43FEA256}" type="datetimeFigureOut">
              <a:rPr lang="en-US" smtClean="0">
                <a:solidFill>
                  <a:prstClr val="black">
                    <a:tint val="75000"/>
                  </a:prstClr>
                </a:solidFill>
              </a:rPr>
              <a:p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BF388D-960D-6B4C-9FAA-ABD5860FB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7913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B734F2-947A-6240-B316-2B5F43FEA256}" type="datetimeFigureOut">
              <a:rPr lang="en-US" smtClean="0">
                <a:solidFill>
                  <a:prstClr val="black">
                    <a:tint val="75000"/>
                  </a:prstClr>
                </a:solidFill>
              </a:rPr>
              <a:p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BF388D-960D-6B4C-9FAA-ABD5860FB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7228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B734F2-947A-6240-B316-2B5F43FEA256}" type="datetimeFigureOut">
              <a:rPr lang="en-US" smtClean="0">
                <a:solidFill>
                  <a:prstClr val="black">
                    <a:tint val="75000"/>
                  </a:prstClr>
                </a:solidFill>
              </a:rPr>
              <a:p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BF388D-960D-6B4C-9FAA-ABD5860FB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4439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B734F2-947A-6240-B316-2B5F43FEA256}" type="datetimeFigureOut">
              <a:rPr lang="en-US" smtClean="0">
                <a:solidFill>
                  <a:prstClr val="black">
                    <a:tint val="75000"/>
                  </a:prstClr>
                </a:solidFill>
              </a:rPr>
              <a:pPr/>
              <a:t>12/1/2014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BF388D-960D-6B4C-9FAA-ABD5860FB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6314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B734F2-947A-6240-B316-2B5F43FEA256}" type="datetimeFigureOut">
              <a:rPr lang="en-US" smtClean="0">
                <a:solidFill>
                  <a:prstClr val="black">
                    <a:tint val="75000"/>
                  </a:prstClr>
                </a:solidFill>
              </a:rPr>
              <a:pPr/>
              <a:t>12/1/2014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0BF388D-960D-6B4C-9FAA-ABD5860FB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9213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B734F2-947A-6240-B316-2B5F43FEA256}" type="datetimeFigureOut">
              <a:rPr lang="en-US" smtClean="0">
                <a:solidFill>
                  <a:prstClr val="black">
                    <a:tint val="75000"/>
                  </a:prstClr>
                </a:solidFill>
              </a:rPr>
              <a:pPr/>
              <a:t>12/1/2014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0BF388D-960D-6B4C-9FAA-ABD5860FB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3700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B734F2-947A-6240-B316-2B5F43FEA256}" type="datetimeFigureOut">
              <a:rPr lang="en-US" smtClean="0">
                <a:solidFill>
                  <a:prstClr val="black">
                    <a:tint val="75000"/>
                  </a:prstClr>
                </a:solidFill>
              </a:rPr>
              <a:pPr/>
              <a:t>12/1/2014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0BF388D-960D-6B4C-9FAA-ABD5860FB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2190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B734F2-947A-6240-B316-2B5F43FEA256}" type="datetimeFigureOut">
              <a:rPr lang="en-US" smtClean="0">
                <a:solidFill>
                  <a:prstClr val="black">
                    <a:tint val="75000"/>
                  </a:prstClr>
                </a:solidFill>
              </a:rPr>
              <a:pPr/>
              <a:t>12/1/2014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BF388D-960D-6B4C-9FAA-ABD5860FB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344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783B6-1A2F-429C-85C2-29A45BB8C8B0}" type="datetimeFigureOut">
              <a:rPr lang="en-US" smtClean="0"/>
              <a:t>12/1/2014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DF3B59-65B2-4156-880C-52B30C76FE12}" type="slidenum">
              <a:rPr lang="en-US" smtClean="0"/>
              <a:t>‹#›</a:t>
            </a:fld>
            <a:endParaRPr lang="en-US" dirty="0"/>
          </a:p>
        </p:txBody>
      </p:sp>
    </p:spTree>
    <p:extLst>
      <p:ext uri="{BB962C8B-B14F-4D97-AF65-F5344CB8AC3E}">
        <p14:creationId xmlns:p14="http://schemas.microsoft.com/office/powerpoint/2010/main" val="1903444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B734F2-947A-6240-B316-2B5F43FEA256}" type="datetimeFigureOut">
              <a:rPr lang="en-US" smtClean="0">
                <a:solidFill>
                  <a:prstClr val="black">
                    <a:tint val="75000"/>
                  </a:prstClr>
                </a:solidFill>
              </a:rPr>
              <a:pPr/>
              <a:t>12/1/2014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0BF388D-960D-6B4C-9FAA-ABD5860FB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5913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B734F2-947A-6240-B316-2B5F43FEA256}" type="datetimeFigureOut">
              <a:rPr lang="en-US" smtClean="0">
                <a:solidFill>
                  <a:prstClr val="black">
                    <a:tint val="75000"/>
                  </a:prstClr>
                </a:solidFill>
              </a:rPr>
              <a:p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BF388D-960D-6B4C-9FAA-ABD5860FB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503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B734F2-947A-6240-B316-2B5F43FEA256}" type="datetimeFigureOut">
              <a:rPr lang="en-US" smtClean="0">
                <a:solidFill>
                  <a:prstClr val="black">
                    <a:tint val="75000"/>
                  </a:prstClr>
                </a:solidFill>
              </a:rPr>
              <a:p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0BF388D-960D-6B4C-9FAA-ABD5860FB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237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5783B6-1A2F-429C-85C2-29A45BB8C8B0}" type="datetimeFigureOut">
              <a:rPr lang="en-US" smtClean="0"/>
              <a:t>12/1/2014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DF3B59-65B2-4156-880C-52B30C76FE12}" type="slidenum">
              <a:rPr lang="en-US" smtClean="0"/>
              <a:t>‹#›</a:t>
            </a:fld>
            <a:endParaRPr lang="en-US" dirty="0"/>
          </a:p>
        </p:txBody>
      </p:sp>
    </p:spTree>
    <p:extLst>
      <p:ext uri="{BB962C8B-B14F-4D97-AF65-F5344CB8AC3E}">
        <p14:creationId xmlns:p14="http://schemas.microsoft.com/office/powerpoint/2010/main" val="184791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5783B6-1A2F-429C-85C2-29A45BB8C8B0}" type="datetimeFigureOut">
              <a:rPr lang="en-US" smtClean="0"/>
              <a:t>12/1/2014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DF3B59-65B2-4156-880C-52B30C76FE12}" type="slidenum">
              <a:rPr lang="en-US" smtClean="0"/>
              <a:t>‹#›</a:t>
            </a:fld>
            <a:endParaRPr lang="en-US" dirty="0"/>
          </a:p>
        </p:txBody>
      </p:sp>
    </p:spTree>
    <p:extLst>
      <p:ext uri="{BB962C8B-B14F-4D97-AF65-F5344CB8AC3E}">
        <p14:creationId xmlns:p14="http://schemas.microsoft.com/office/powerpoint/2010/main" val="1541691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5783B6-1A2F-429C-85C2-29A45BB8C8B0}" type="datetimeFigureOut">
              <a:rPr lang="en-US" smtClean="0"/>
              <a:t>12/1/2014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DF3B59-65B2-4156-880C-52B30C76FE12}" type="slidenum">
              <a:rPr lang="en-US" smtClean="0"/>
              <a:t>‹#›</a:t>
            </a:fld>
            <a:endParaRPr lang="en-US" dirty="0"/>
          </a:p>
        </p:txBody>
      </p:sp>
    </p:spTree>
    <p:extLst>
      <p:ext uri="{BB962C8B-B14F-4D97-AF65-F5344CB8AC3E}">
        <p14:creationId xmlns:p14="http://schemas.microsoft.com/office/powerpoint/2010/main" val="3038634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5783B6-1A2F-429C-85C2-29A45BB8C8B0}" type="datetimeFigureOut">
              <a:rPr lang="en-US" smtClean="0"/>
              <a:t>12/1/2014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DF3B59-65B2-4156-880C-52B30C76FE12}" type="slidenum">
              <a:rPr lang="en-US" smtClean="0"/>
              <a:t>‹#›</a:t>
            </a:fld>
            <a:endParaRPr lang="en-US" dirty="0"/>
          </a:p>
        </p:txBody>
      </p:sp>
    </p:spTree>
    <p:extLst>
      <p:ext uri="{BB962C8B-B14F-4D97-AF65-F5344CB8AC3E}">
        <p14:creationId xmlns:p14="http://schemas.microsoft.com/office/powerpoint/2010/main" val="144775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5783B6-1A2F-429C-85C2-29A45BB8C8B0}" type="datetimeFigureOut">
              <a:rPr lang="en-US" smtClean="0"/>
              <a:t>12/1/2014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EDF3B59-65B2-4156-880C-52B30C76FE12}" type="slidenum">
              <a:rPr lang="en-US" smtClean="0"/>
              <a:t>‹#›</a:t>
            </a:fld>
            <a:endParaRPr lang="en-US" dirty="0"/>
          </a:p>
        </p:txBody>
      </p:sp>
    </p:spTree>
    <p:extLst>
      <p:ext uri="{BB962C8B-B14F-4D97-AF65-F5344CB8AC3E}">
        <p14:creationId xmlns:p14="http://schemas.microsoft.com/office/powerpoint/2010/main" val="1731580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5783B6-1A2F-429C-85C2-29A45BB8C8B0}" type="datetimeFigureOut">
              <a:rPr lang="en-US" smtClean="0"/>
              <a:t>12/1/2014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DF3B59-65B2-4156-880C-52B30C76FE12}" type="slidenum">
              <a:rPr lang="en-US" smtClean="0"/>
              <a:t>‹#›</a:t>
            </a:fld>
            <a:endParaRPr lang="en-US" dirty="0"/>
          </a:p>
        </p:txBody>
      </p:sp>
    </p:spTree>
    <p:extLst>
      <p:ext uri="{BB962C8B-B14F-4D97-AF65-F5344CB8AC3E}">
        <p14:creationId xmlns:p14="http://schemas.microsoft.com/office/powerpoint/2010/main" val="306071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5783B6-1A2F-429C-85C2-29A45BB8C8B0}" type="datetimeFigureOut">
              <a:rPr lang="en-US" smtClean="0"/>
              <a:t>12/1/2014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DF3B59-65B2-4156-880C-52B30C76FE12}" type="slidenum">
              <a:rPr lang="en-US" smtClean="0"/>
              <a:t>‹#›</a:t>
            </a:fld>
            <a:endParaRPr lang="en-US" dirty="0"/>
          </a:p>
        </p:txBody>
      </p:sp>
    </p:spTree>
    <p:extLst>
      <p:ext uri="{BB962C8B-B14F-4D97-AF65-F5344CB8AC3E}">
        <p14:creationId xmlns:p14="http://schemas.microsoft.com/office/powerpoint/2010/main" val="2437762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783B6-1A2F-429C-85C2-29A45BB8C8B0}" type="datetimeFigureOut">
              <a:rPr lang="en-US" smtClean="0"/>
              <a:t>12/1/2014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F3B59-65B2-4156-880C-52B30C76FE12}" type="slidenum">
              <a:rPr lang="en-US" smtClean="0"/>
              <a:t>‹#›</a:t>
            </a:fld>
            <a:endParaRPr lang="en-US" dirty="0"/>
          </a:p>
        </p:txBody>
      </p:sp>
    </p:spTree>
    <p:extLst>
      <p:ext uri="{BB962C8B-B14F-4D97-AF65-F5344CB8AC3E}">
        <p14:creationId xmlns:p14="http://schemas.microsoft.com/office/powerpoint/2010/main" val="460738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ABC4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2B734F2-947A-6240-B316-2B5F43FEA256}" type="datetimeFigureOut">
              <a:rPr lang="en-US" smtClean="0">
                <a:solidFill>
                  <a:prstClr val="black">
                    <a:tint val="75000"/>
                  </a:prstClr>
                </a:solidFill>
              </a:rPr>
              <a:pPr defTabSz="457200"/>
              <a:t>12/1/2014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0BF388D-960D-6B4C-9FAA-ABD5860FB9F2}"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063164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mailto:isison@nvdonor.org"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hfLE0b6K_AwCpM&amp;tbnid=cyKbpUMCm-YxYM:&amp;ved=0CAUQjRw&amp;url=http://kidztrainer.com/wallpapers/1280x853/0/7m-JZR4WiR7xAM:/children-running-Brother-Sister&amp;ei=ps2hU9PJGdHtoATdzYHICQ&amp;bvm=bv.69137298,d.aWw&amp;psig=AFQjCNEhd6_nCzJhPleEHQgKAcYJKjEq9g&amp;ust=1403199149022761" TargetMode="External"/><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jpg"/>
          <p:cNvPicPr>
            <a:picLocks noChangeAspect="1"/>
          </p:cNvPicPr>
          <p:nvPr/>
        </p:nvPicPr>
        <p:blipFill>
          <a:blip r:embed="rId2"/>
          <a:stretch>
            <a:fillRect/>
          </a:stretch>
        </p:blipFill>
        <p:spPr>
          <a:xfrm>
            <a:off x="-12700" y="0"/>
            <a:ext cx="9235440" cy="6926580"/>
          </a:xfrm>
          <a:prstGeom prst="rect">
            <a:avLst/>
          </a:prstGeom>
        </p:spPr>
      </p:pic>
      <p:sp>
        <p:nvSpPr>
          <p:cNvPr id="5" name="TextBox 4"/>
          <p:cNvSpPr txBox="1"/>
          <p:nvPr/>
        </p:nvSpPr>
        <p:spPr>
          <a:xfrm>
            <a:off x="3497395" y="2276228"/>
            <a:ext cx="4796692" cy="584775"/>
          </a:xfrm>
          <a:prstGeom prst="rect">
            <a:avLst/>
          </a:prstGeom>
          <a:noFill/>
        </p:spPr>
        <p:txBody>
          <a:bodyPr wrap="square" rtlCol="0">
            <a:spAutoFit/>
          </a:bodyPr>
          <a:lstStyle/>
          <a:p>
            <a:r>
              <a:rPr lang="en-US" sz="3200" dirty="0" smtClean="0">
                <a:solidFill>
                  <a:schemeClr val="bg1"/>
                </a:solidFill>
                <a:latin typeface="Arial"/>
                <a:cs typeface="Arial"/>
              </a:rPr>
              <a:t>Nevada Donor Network</a:t>
            </a:r>
          </a:p>
        </p:txBody>
      </p:sp>
      <p:sp>
        <p:nvSpPr>
          <p:cNvPr id="2" name="TextBox 1"/>
          <p:cNvSpPr txBox="1"/>
          <p:nvPr/>
        </p:nvSpPr>
        <p:spPr>
          <a:xfrm>
            <a:off x="4343400" y="2965375"/>
            <a:ext cx="3429000" cy="461665"/>
          </a:xfrm>
          <a:prstGeom prst="rect">
            <a:avLst/>
          </a:prstGeom>
          <a:noFill/>
        </p:spPr>
        <p:txBody>
          <a:bodyPr wrap="square" rtlCol="0">
            <a:spAutoFit/>
          </a:bodyPr>
          <a:lstStyle/>
          <a:p>
            <a:r>
              <a:rPr lang="en-US" sz="2400" dirty="0" smtClean="0">
                <a:solidFill>
                  <a:schemeClr val="bg1"/>
                </a:solidFill>
              </a:rPr>
              <a:t>Pediatric </a:t>
            </a:r>
            <a:r>
              <a:rPr lang="en-US" sz="2400" dirty="0" smtClean="0">
                <a:solidFill>
                  <a:schemeClr val="bg1"/>
                </a:solidFill>
              </a:rPr>
              <a:t>Donation</a:t>
            </a:r>
            <a:endParaRPr lang="en-US" sz="2400" dirty="0" smtClean="0">
              <a:solidFill>
                <a:schemeClr val="bg1"/>
              </a:solidFill>
            </a:endParaRPr>
          </a:p>
        </p:txBody>
      </p:sp>
    </p:spTree>
    <p:extLst>
      <p:ext uri="{BB962C8B-B14F-4D97-AF65-F5344CB8AC3E}">
        <p14:creationId xmlns:p14="http://schemas.microsoft.com/office/powerpoint/2010/main" val="341812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4.jpg"/>
          <p:cNvPicPr>
            <a:picLocks noChangeAspect="1"/>
          </p:cNvPicPr>
          <p:nvPr/>
        </p:nvPicPr>
        <p:blipFill>
          <a:blip r:embed="rId3"/>
          <a:stretch>
            <a:fillRect/>
          </a:stretch>
        </p:blipFill>
        <p:spPr>
          <a:xfrm>
            <a:off x="0" y="-34729"/>
            <a:ext cx="9144000" cy="6858000"/>
          </a:xfrm>
          <a:prstGeom prst="rect">
            <a:avLst/>
          </a:prstGeom>
        </p:spPr>
      </p:pic>
      <p:sp>
        <p:nvSpPr>
          <p:cNvPr id="2" name="Title 1"/>
          <p:cNvSpPr>
            <a:spLocks noGrp="1"/>
          </p:cNvSpPr>
          <p:nvPr>
            <p:ph type="title"/>
          </p:nvPr>
        </p:nvSpPr>
        <p:spPr>
          <a:xfrm>
            <a:off x="161779" y="589887"/>
            <a:ext cx="8229600" cy="1143000"/>
          </a:xfrm>
        </p:spPr>
        <p:txBody>
          <a:bodyPr>
            <a:noAutofit/>
          </a:bodyPr>
          <a:lstStyle/>
          <a:p>
            <a:pPr algn="l"/>
            <a:r>
              <a:rPr lang="en-US" sz="3600" b="1" dirty="0" smtClean="0">
                <a:solidFill>
                  <a:srgbClr val="32428B"/>
                </a:solidFill>
              </a:rPr>
              <a:t>What are the benefits of human tissue over mechanical or porcine grafts?</a:t>
            </a:r>
            <a:endParaRPr lang="en-US" sz="3600" b="1" dirty="0">
              <a:solidFill>
                <a:srgbClr val="32428B"/>
              </a:solidFill>
              <a:effectLst/>
            </a:endParaRPr>
          </a:p>
        </p:txBody>
      </p:sp>
      <p:sp>
        <p:nvSpPr>
          <p:cNvPr id="3" name="Content Placeholder 2"/>
          <p:cNvSpPr>
            <a:spLocks noGrp="1"/>
          </p:cNvSpPr>
          <p:nvPr>
            <p:ph idx="1"/>
          </p:nvPr>
        </p:nvSpPr>
        <p:spPr>
          <a:xfrm>
            <a:off x="457200" y="2057400"/>
            <a:ext cx="8077200" cy="4267200"/>
          </a:xfrm>
        </p:spPr>
        <p:txBody>
          <a:bodyPr>
            <a:normAutofit/>
          </a:bodyPr>
          <a:lstStyle/>
          <a:p>
            <a:pPr marL="914400" lvl="2" indent="-284163"/>
            <a:r>
              <a:rPr lang="en-US" dirty="0" smtClean="0">
                <a:solidFill>
                  <a:srgbClr val="32428B"/>
                </a:solidFill>
              </a:rPr>
              <a:t>No anticoagulation therapy required</a:t>
            </a:r>
          </a:p>
          <a:p>
            <a:pPr marL="914400" lvl="2" indent="-284163"/>
            <a:r>
              <a:rPr lang="en-US" dirty="0" smtClean="0">
                <a:solidFill>
                  <a:srgbClr val="32428B"/>
                </a:solidFill>
              </a:rPr>
              <a:t>No immunosuppressive therapy required</a:t>
            </a:r>
          </a:p>
          <a:p>
            <a:pPr marL="914400" lvl="2" indent="-284163"/>
            <a:r>
              <a:rPr lang="en-US" dirty="0" smtClean="0">
                <a:solidFill>
                  <a:srgbClr val="32428B"/>
                </a:solidFill>
              </a:rPr>
              <a:t>High resistance to infection</a:t>
            </a:r>
          </a:p>
          <a:p>
            <a:pPr marL="914400" lvl="2" indent="-284163"/>
            <a:r>
              <a:rPr lang="en-US" dirty="0" smtClean="0">
                <a:solidFill>
                  <a:srgbClr val="32428B"/>
                </a:solidFill>
              </a:rPr>
              <a:t>Most closely resembles native tissue</a:t>
            </a:r>
          </a:p>
          <a:p>
            <a:pPr marL="914400" lvl="2" indent="-914400">
              <a:buNone/>
            </a:pPr>
            <a:endParaRPr lang="en-US" sz="2200" dirty="0" smtClean="0">
              <a:solidFill>
                <a:srgbClr val="32428B"/>
              </a:solidFill>
            </a:endParaRPr>
          </a:p>
        </p:txBody>
      </p:sp>
    </p:spTree>
    <p:extLst>
      <p:ext uri="{BB962C8B-B14F-4D97-AF65-F5344CB8AC3E}">
        <p14:creationId xmlns:p14="http://schemas.microsoft.com/office/powerpoint/2010/main" val="2648880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4.jpg"/>
          <p:cNvPicPr>
            <a:picLocks noChangeAspect="1"/>
          </p:cNvPicPr>
          <p:nvPr/>
        </p:nvPicPr>
        <p:blipFill>
          <a:blip r:embed="rId4"/>
          <a:stretch>
            <a:fillRect/>
          </a:stretch>
        </p:blipFill>
        <p:spPr>
          <a:xfrm>
            <a:off x="0" y="-12535"/>
            <a:ext cx="9144000" cy="6858000"/>
          </a:xfrm>
          <a:prstGeom prst="rect">
            <a:avLst/>
          </a:prstGeom>
        </p:spPr>
      </p:pic>
      <p:sp>
        <p:nvSpPr>
          <p:cNvPr id="2" name="Title 1"/>
          <p:cNvSpPr>
            <a:spLocks noGrp="1"/>
          </p:cNvSpPr>
          <p:nvPr>
            <p:ph type="title"/>
          </p:nvPr>
        </p:nvSpPr>
        <p:spPr/>
        <p:txBody>
          <a:bodyPr>
            <a:normAutofit/>
          </a:bodyPr>
          <a:lstStyle/>
          <a:p>
            <a:r>
              <a:rPr lang="en-US" sz="4000" b="1" dirty="0" smtClean="0">
                <a:solidFill>
                  <a:srgbClr val="32428B"/>
                </a:solidFill>
              </a:rPr>
              <a:t>Recipients</a:t>
            </a:r>
            <a:endParaRPr lang="en-US" sz="4000" b="1" dirty="0">
              <a:solidFill>
                <a:srgbClr val="32428B"/>
              </a:solidFill>
            </a:endParaRPr>
          </a:p>
        </p:txBody>
      </p:sp>
      <p:sp>
        <p:nvSpPr>
          <p:cNvPr id="7" name="Content Placeholder 6"/>
          <p:cNvSpPr>
            <a:spLocks noGrp="1"/>
          </p:cNvSpPr>
          <p:nvPr>
            <p:ph idx="1"/>
          </p:nvPr>
        </p:nvSpPr>
        <p:spPr/>
        <p:txBody>
          <a:bodyPr/>
          <a:lstStyle/>
          <a:p>
            <a:endParaRPr lang="en-US" dirty="0"/>
          </a:p>
        </p:txBody>
      </p:sp>
      <p:pic>
        <p:nvPicPr>
          <p:cNvPr id="6" name="Picture 5" descr="_NDN_PowerPoint4.jpg"/>
          <p:cNvPicPr>
            <a:picLocks noChangeAspect="1"/>
          </p:cNvPicPr>
          <p:nvPr/>
        </p:nvPicPr>
        <p:blipFill>
          <a:blip r:embed="rId4"/>
          <a:stretch>
            <a:fillRect/>
          </a:stretch>
        </p:blipFill>
        <p:spPr>
          <a:xfrm>
            <a:off x="-338888" y="-228600"/>
            <a:ext cx="9635287" cy="7226465"/>
          </a:xfrm>
          <a:prstGeom prst="rect">
            <a:avLst/>
          </a:prstGeom>
        </p:spPr>
      </p:pic>
      <p:pic>
        <p:nvPicPr>
          <p:cNvPr id="3" name="HV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1142999"/>
            <a:ext cx="7162800" cy="4817477"/>
          </a:xfrm>
          <a:prstGeom prst="rect">
            <a:avLst/>
          </a:prstGeom>
        </p:spPr>
      </p:pic>
      <p:sp>
        <p:nvSpPr>
          <p:cNvPr id="10" name="Title 1"/>
          <p:cNvSpPr txBox="1">
            <a:spLocks/>
          </p:cNvSpPr>
          <p:nvPr/>
        </p:nvSpPr>
        <p:spPr>
          <a:xfrm>
            <a:off x="161779" y="589887"/>
            <a:ext cx="7991621" cy="4007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32428B"/>
                </a:solidFill>
              </a:rPr>
              <a:t>The Gift of Life</a:t>
            </a:r>
            <a:endParaRPr lang="en-US" sz="3600" b="1" dirty="0">
              <a:solidFill>
                <a:srgbClr val="32428B"/>
              </a:solidFill>
            </a:endParaRPr>
          </a:p>
        </p:txBody>
      </p:sp>
      <p:sp>
        <p:nvSpPr>
          <p:cNvPr id="8" name="TextBox 7"/>
          <p:cNvSpPr txBox="1"/>
          <p:nvPr/>
        </p:nvSpPr>
        <p:spPr>
          <a:xfrm>
            <a:off x="1494503" y="5960477"/>
            <a:ext cx="3657600" cy="338554"/>
          </a:xfrm>
          <a:prstGeom prst="rect">
            <a:avLst/>
          </a:prstGeom>
          <a:noFill/>
        </p:spPr>
        <p:txBody>
          <a:bodyPr wrap="square" rtlCol="0">
            <a:spAutoFit/>
          </a:bodyPr>
          <a:lstStyle/>
          <a:p>
            <a:r>
              <a:rPr lang="en-US" sz="1600" dirty="0" smtClean="0"/>
              <a:t>Click here to play video</a:t>
            </a:r>
            <a:endParaRPr lang="en-US" sz="1600" dirty="0"/>
          </a:p>
        </p:txBody>
      </p:sp>
      <p:sp>
        <p:nvSpPr>
          <p:cNvPr id="5" name="TextBox 4"/>
          <p:cNvSpPr txBox="1"/>
          <p:nvPr/>
        </p:nvSpPr>
        <p:spPr>
          <a:xfrm>
            <a:off x="4648200" y="6129754"/>
            <a:ext cx="3505200" cy="230832"/>
          </a:xfrm>
          <a:prstGeom prst="rect">
            <a:avLst/>
          </a:prstGeom>
          <a:noFill/>
        </p:spPr>
        <p:txBody>
          <a:bodyPr wrap="square" rtlCol="0">
            <a:spAutoFit/>
          </a:bodyPr>
          <a:lstStyle/>
          <a:p>
            <a:r>
              <a:rPr lang="en-US" sz="900" dirty="0" smtClean="0"/>
              <a:t>http</a:t>
            </a:r>
            <a:r>
              <a:rPr lang="en-US" sz="900" dirty="0"/>
              <a:t>://www.hlntv.com/video/2014/05/15/heart-heart-babys-gift-life</a:t>
            </a:r>
          </a:p>
        </p:txBody>
      </p:sp>
    </p:spTree>
    <p:extLst>
      <p:ext uri="{BB962C8B-B14F-4D97-AF65-F5344CB8AC3E}">
        <p14:creationId xmlns:p14="http://schemas.microsoft.com/office/powerpoint/2010/main" val="1204432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4.jpg"/>
          <p:cNvPicPr>
            <a:picLocks noChangeAspect="1"/>
          </p:cNvPicPr>
          <p:nvPr/>
        </p:nvPicPr>
        <p:blipFill>
          <a:blip r:embed="rId2"/>
          <a:stretch>
            <a:fillRect/>
          </a:stretch>
        </p:blipFill>
        <p:spPr>
          <a:xfrm>
            <a:off x="0" y="-12535"/>
            <a:ext cx="9144000" cy="6858000"/>
          </a:xfrm>
          <a:prstGeom prst="rect">
            <a:avLst/>
          </a:prstGeom>
        </p:spPr>
      </p:pic>
      <p:sp>
        <p:nvSpPr>
          <p:cNvPr id="488450" name="Rectangle 2"/>
          <p:cNvSpPr>
            <a:spLocks noGrp="1" noChangeArrowheads="1"/>
          </p:cNvSpPr>
          <p:nvPr>
            <p:ph type="title"/>
          </p:nvPr>
        </p:nvSpPr>
        <p:spPr/>
        <p:txBody>
          <a:bodyPr>
            <a:normAutofit/>
          </a:bodyPr>
          <a:lstStyle/>
          <a:p>
            <a:pPr algn="l"/>
            <a:r>
              <a:rPr lang="en-US" altLang="en-US" sz="3600" b="1" dirty="0" smtClean="0">
                <a:solidFill>
                  <a:srgbClr val="32428B"/>
                </a:solidFill>
              </a:rPr>
              <a:t>How can </a:t>
            </a:r>
            <a:r>
              <a:rPr lang="en-US" altLang="en-US" sz="3600" b="1" i="1" dirty="0" smtClean="0">
                <a:solidFill>
                  <a:srgbClr val="32428B"/>
                </a:solidFill>
              </a:rPr>
              <a:t>you</a:t>
            </a:r>
            <a:r>
              <a:rPr lang="en-US" altLang="en-US" sz="3600" b="1" dirty="0" smtClean="0">
                <a:solidFill>
                  <a:srgbClr val="32428B"/>
                </a:solidFill>
              </a:rPr>
              <a:t> help make this happen?</a:t>
            </a:r>
            <a:endParaRPr lang="en-US" altLang="en-US" sz="3600" b="1" dirty="0">
              <a:solidFill>
                <a:srgbClr val="32428B"/>
              </a:solidFill>
            </a:endParaRPr>
          </a:p>
        </p:txBody>
      </p:sp>
      <p:sp>
        <p:nvSpPr>
          <p:cNvPr id="488451" name="Rectangle 3"/>
          <p:cNvSpPr>
            <a:spLocks noGrp="1" noChangeArrowheads="1"/>
          </p:cNvSpPr>
          <p:nvPr>
            <p:ph sz="half" idx="1"/>
          </p:nvPr>
        </p:nvSpPr>
        <p:spPr/>
        <p:txBody>
          <a:bodyPr>
            <a:normAutofit lnSpcReduction="10000"/>
          </a:bodyPr>
          <a:lstStyle/>
          <a:p>
            <a:r>
              <a:rPr lang="en-US" altLang="en-US" sz="2400" dirty="0" smtClean="0">
                <a:solidFill>
                  <a:schemeClr val="accent3">
                    <a:lumMod val="75000"/>
                  </a:schemeClr>
                </a:solidFill>
              </a:rPr>
              <a:t>Call Nevada Donor Network within 1 hour for a patient who is:</a:t>
            </a:r>
          </a:p>
          <a:p>
            <a:pPr marL="1257300" lvl="2" indent="-342900">
              <a:lnSpc>
                <a:spcPct val="90000"/>
              </a:lnSpc>
              <a:buFont typeface="Arial" panose="020B0604020202020204" pitchFamily="34" charset="0"/>
              <a:buChar char="•"/>
            </a:pPr>
            <a:r>
              <a:rPr lang="en-US" dirty="0" smtClean="0">
                <a:solidFill>
                  <a:srgbClr val="32428B"/>
                </a:solidFill>
              </a:rPr>
              <a:t>Vented </a:t>
            </a:r>
            <a:r>
              <a:rPr lang="en-US" dirty="0">
                <a:solidFill>
                  <a:srgbClr val="32428B"/>
                </a:solidFill>
              </a:rPr>
              <a:t>with </a:t>
            </a:r>
            <a:r>
              <a:rPr lang="en-US" dirty="0" smtClean="0">
                <a:solidFill>
                  <a:srgbClr val="32428B"/>
                </a:solidFill>
              </a:rPr>
              <a:t>a GCS of ≤ 5 and a neurological </a:t>
            </a:r>
            <a:r>
              <a:rPr lang="en-US" dirty="0">
                <a:solidFill>
                  <a:srgbClr val="32428B"/>
                </a:solidFill>
              </a:rPr>
              <a:t>illness or </a:t>
            </a:r>
            <a:r>
              <a:rPr lang="en-US" dirty="0" smtClean="0">
                <a:solidFill>
                  <a:srgbClr val="32428B"/>
                </a:solidFill>
              </a:rPr>
              <a:t>injury</a:t>
            </a:r>
            <a:endParaRPr lang="en-US" dirty="0">
              <a:solidFill>
                <a:srgbClr val="32428B"/>
              </a:solidFill>
            </a:endParaRPr>
          </a:p>
          <a:p>
            <a:pPr marL="1257300" lvl="2" indent="-342900">
              <a:lnSpc>
                <a:spcPct val="90000"/>
              </a:lnSpc>
              <a:buFont typeface="Arial" panose="020B0604020202020204" pitchFamily="34" charset="0"/>
              <a:buChar char="•"/>
            </a:pPr>
            <a:r>
              <a:rPr lang="en-US" dirty="0" smtClean="0">
                <a:solidFill>
                  <a:srgbClr val="32428B"/>
                </a:solidFill>
              </a:rPr>
              <a:t>Vented and brain death is being considered or ordered</a:t>
            </a:r>
          </a:p>
          <a:p>
            <a:pPr marL="1257300" lvl="2" indent="-342900">
              <a:lnSpc>
                <a:spcPct val="90000"/>
              </a:lnSpc>
              <a:buFont typeface="Arial" panose="020B0604020202020204" pitchFamily="34" charset="0"/>
              <a:buChar char="•"/>
            </a:pPr>
            <a:r>
              <a:rPr lang="en-US" dirty="0" smtClean="0">
                <a:solidFill>
                  <a:srgbClr val="32428B"/>
                </a:solidFill>
              </a:rPr>
              <a:t>Vented with a consideration of DNR or status change  </a:t>
            </a:r>
            <a:endParaRPr lang="en-US" dirty="0">
              <a:solidFill>
                <a:srgbClr val="32428B"/>
              </a:solidFill>
            </a:endParaRPr>
          </a:p>
          <a:p>
            <a:pPr marL="914400" lvl="2" indent="0">
              <a:lnSpc>
                <a:spcPct val="90000"/>
              </a:lnSpc>
              <a:buNone/>
            </a:pPr>
            <a:r>
              <a:rPr lang="en-US" dirty="0" smtClean="0">
                <a:solidFill>
                  <a:srgbClr val="32428B"/>
                </a:solidFill>
              </a:rPr>
              <a:t>OR</a:t>
            </a:r>
            <a:endParaRPr lang="en-US" dirty="0">
              <a:solidFill>
                <a:srgbClr val="32428B"/>
              </a:solidFill>
            </a:endParaRPr>
          </a:p>
          <a:p>
            <a:pPr marL="1257300" lvl="2" indent="-342900">
              <a:lnSpc>
                <a:spcPct val="90000"/>
              </a:lnSpc>
              <a:buFont typeface="Arial" panose="020B0604020202020204" pitchFamily="34" charset="0"/>
              <a:buChar char="•"/>
            </a:pPr>
            <a:r>
              <a:rPr lang="en-US" dirty="0">
                <a:solidFill>
                  <a:srgbClr val="32428B"/>
                </a:solidFill>
              </a:rPr>
              <a:t>Within 1 hour of cardiac time of </a:t>
            </a:r>
            <a:r>
              <a:rPr lang="en-US" dirty="0" smtClean="0">
                <a:solidFill>
                  <a:srgbClr val="32428B"/>
                </a:solidFill>
              </a:rPr>
              <a:t>death</a:t>
            </a:r>
          </a:p>
          <a:p>
            <a:pPr marL="1257300" lvl="2" indent="-342900">
              <a:lnSpc>
                <a:spcPct val="90000"/>
              </a:lnSpc>
              <a:buFont typeface="Arial" panose="020B0604020202020204" pitchFamily="34" charset="0"/>
              <a:buChar char="•"/>
            </a:pPr>
            <a:endParaRPr lang="en-US" dirty="0">
              <a:solidFill>
                <a:srgbClr val="32428B"/>
              </a:solidFill>
            </a:endParaRPr>
          </a:p>
          <a:p>
            <a:endParaRPr lang="en-US" altLang="en-US" sz="2400" dirty="0">
              <a:solidFill>
                <a:srgbClr val="32428B"/>
              </a:solidFill>
            </a:endParaRPr>
          </a:p>
        </p:txBody>
      </p:sp>
      <p:pic>
        <p:nvPicPr>
          <p:cNvPr id="6"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831" y="1524000"/>
            <a:ext cx="3352800" cy="433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45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jpg"/>
          <p:cNvPicPr>
            <a:picLocks noChangeAspect="1"/>
          </p:cNvPicPr>
          <p:nvPr/>
        </p:nvPicPr>
        <p:blipFill>
          <a:blip r:embed="rId2"/>
          <a:stretch>
            <a:fillRect/>
          </a:stretch>
        </p:blipFill>
        <p:spPr>
          <a:xfrm>
            <a:off x="-12700" y="0"/>
            <a:ext cx="9235440" cy="6926580"/>
          </a:xfrm>
          <a:prstGeom prst="rect">
            <a:avLst/>
          </a:prstGeom>
        </p:spPr>
      </p:pic>
      <p:sp>
        <p:nvSpPr>
          <p:cNvPr id="5" name="TextBox 4"/>
          <p:cNvSpPr txBox="1"/>
          <p:nvPr/>
        </p:nvSpPr>
        <p:spPr>
          <a:xfrm>
            <a:off x="3497395" y="2276228"/>
            <a:ext cx="4796692" cy="2246769"/>
          </a:xfrm>
          <a:prstGeom prst="rect">
            <a:avLst/>
          </a:prstGeom>
          <a:noFill/>
        </p:spPr>
        <p:txBody>
          <a:bodyPr wrap="square" rtlCol="0">
            <a:spAutoFit/>
          </a:bodyPr>
          <a:lstStyle/>
          <a:p>
            <a:r>
              <a:rPr lang="en-US" dirty="0" smtClean="0">
                <a:solidFill>
                  <a:schemeClr val="bg1"/>
                </a:solidFill>
                <a:latin typeface="Arial"/>
                <a:cs typeface="Arial"/>
              </a:rPr>
              <a:t>For additional information, contact:</a:t>
            </a:r>
          </a:p>
          <a:p>
            <a:endParaRPr lang="en-US" dirty="0" smtClean="0">
              <a:solidFill>
                <a:schemeClr val="bg1"/>
              </a:solidFill>
              <a:latin typeface="Arial"/>
              <a:cs typeface="Arial"/>
            </a:endParaRPr>
          </a:p>
          <a:p>
            <a:r>
              <a:rPr lang="en-US" dirty="0" smtClean="0">
                <a:solidFill>
                  <a:schemeClr val="bg1"/>
                </a:solidFill>
                <a:latin typeface="Arial"/>
                <a:cs typeface="Arial"/>
              </a:rPr>
              <a:t>Irma Sison, CTBS</a:t>
            </a:r>
          </a:p>
          <a:p>
            <a:r>
              <a:rPr lang="en-US" dirty="0" smtClean="0">
                <a:solidFill>
                  <a:schemeClr val="bg1"/>
                </a:solidFill>
                <a:latin typeface="Arial"/>
                <a:cs typeface="Arial"/>
              </a:rPr>
              <a:t>Manager of Hospital Services</a:t>
            </a:r>
          </a:p>
          <a:p>
            <a:r>
              <a:rPr lang="en-US" dirty="0" smtClean="0">
                <a:solidFill>
                  <a:schemeClr val="bg1"/>
                </a:solidFill>
                <a:latin typeface="Arial"/>
                <a:cs typeface="Arial"/>
                <a:hlinkClick r:id="rId3"/>
              </a:rPr>
              <a:t>isison@nvdonor.org</a:t>
            </a:r>
            <a:endParaRPr lang="en-US" dirty="0" smtClean="0">
              <a:solidFill>
                <a:schemeClr val="bg1"/>
              </a:solidFill>
              <a:latin typeface="Arial"/>
              <a:cs typeface="Arial"/>
            </a:endParaRPr>
          </a:p>
          <a:p>
            <a:endParaRPr lang="en-US" dirty="0" smtClean="0">
              <a:solidFill>
                <a:schemeClr val="bg1"/>
              </a:solidFill>
              <a:latin typeface="Arial"/>
              <a:cs typeface="Arial"/>
            </a:endParaRPr>
          </a:p>
          <a:p>
            <a:endParaRPr lang="en-US" sz="3200" dirty="0" smtClean="0">
              <a:solidFill>
                <a:schemeClr val="bg1"/>
              </a:solidFill>
              <a:latin typeface="Arial"/>
              <a:cs typeface="Arial"/>
            </a:endParaRPr>
          </a:p>
        </p:txBody>
      </p:sp>
    </p:spTree>
    <p:extLst>
      <p:ext uri="{BB962C8B-B14F-4D97-AF65-F5344CB8AC3E}">
        <p14:creationId xmlns:p14="http://schemas.microsoft.com/office/powerpoint/2010/main" val="37919258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NDN_PowerPoint4.jpg"/>
          <p:cNvPicPr>
            <a:picLocks noChangeAspect="1"/>
          </p:cNvPicPr>
          <p:nvPr/>
        </p:nvPicPr>
        <p:blipFill>
          <a:blip r:embed="rId2"/>
          <a:stretch>
            <a:fillRect/>
          </a:stretch>
        </p:blipFill>
        <p:spPr>
          <a:xfrm>
            <a:off x="0" y="-12535"/>
            <a:ext cx="9144000" cy="6858000"/>
          </a:xfrm>
          <a:prstGeom prst="rect">
            <a:avLst/>
          </a:prstGeom>
        </p:spPr>
      </p:pic>
      <p:sp>
        <p:nvSpPr>
          <p:cNvPr id="7" name="Title 6"/>
          <p:cNvSpPr>
            <a:spLocks noGrp="1"/>
          </p:cNvSpPr>
          <p:nvPr>
            <p:ph type="ctrTitle"/>
          </p:nvPr>
        </p:nvSpPr>
        <p:spPr>
          <a:xfrm>
            <a:off x="199292" y="581846"/>
            <a:ext cx="8677422" cy="1470025"/>
          </a:xfrm>
        </p:spPr>
        <p:txBody>
          <a:bodyPr>
            <a:normAutofit/>
          </a:bodyPr>
          <a:lstStyle/>
          <a:p>
            <a:pPr algn="l"/>
            <a:r>
              <a:rPr lang="en-US" sz="4000" b="1" dirty="0" smtClean="0">
                <a:solidFill>
                  <a:srgbClr val="32428B"/>
                </a:solidFill>
              </a:rPr>
              <a:t>Who is Nevada Donor Network (NDN)?</a:t>
            </a:r>
            <a:endParaRPr lang="en-US" sz="4000" b="1" dirty="0">
              <a:solidFill>
                <a:srgbClr val="32428B"/>
              </a:solidFill>
            </a:endParaRPr>
          </a:p>
        </p:txBody>
      </p:sp>
      <p:sp>
        <p:nvSpPr>
          <p:cNvPr id="8" name="Subtitle 7"/>
          <p:cNvSpPr>
            <a:spLocks noGrp="1"/>
          </p:cNvSpPr>
          <p:nvPr>
            <p:ph type="subTitle" idx="1"/>
          </p:nvPr>
        </p:nvSpPr>
        <p:spPr>
          <a:xfrm>
            <a:off x="457200" y="2057400"/>
            <a:ext cx="8229600" cy="3545058"/>
          </a:xfrm>
        </p:spPr>
        <p:txBody>
          <a:bodyPr>
            <a:normAutofit fontScale="47500" lnSpcReduction="20000"/>
          </a:bodyPr>
          <a:lstStyle/>
          <a:p>
            <a:pPr marL="685800" indent="-685800" algn="l">
              <a:lnSpc>
                <a:spcPct val="120000"/>
              </a:lnSpc>
              <a:buFont typeface="Arial" panose="020B0604020202020204" pitchFamily="34" charset="0"/>
              <a:buChar char="•"/>
            </a:pPr>
            <a:r>
              <a:rPr lang="en-US" sz="5100" dirty="0" smtClean="0">
                <a:solidFill>
                  <a:srgbClr val="32428B"/>
                </a:solidFill>
              </a:rPr>
              <a:t>Federally </a:t>
            </a:r>
            <a:r>
              <a:rPr lang="en-US" sz="5100" dirty="0">
                <a:solidFill>
                  <a:srgbClr val="32428B"/>
                </a:solidFill>
              </a:rPr>
              <a:t>designated, not-for-profit organ, tissue, and eye procurement organization. </a:t>
            </a:r>
            <a:endParaRPr lang="en-US" sz="5100" dirty="0" smtClean="0">
              <a:solidFill>
                <a:srgbClr val="32428B"/>
              </a:solidFill>
            </a:endParaRPr>
          </a:p>
          <a:p>
            <a:pPr marL="685800" indent="-685800" algn="l">
              <a:lnSpc>
                <a:spcPct val="120000"/>
              </a:lnSpc>
              <a:buFont typeface="Arial" panose="020B0604020202020204" pitchFamily="34" charset="0"/>
              <a:buChar char="•"/>
            </a:pPr>
            <a:r>
              <a:rPr lang="en-US" sz="5100" dirty="0" smtClean="0">
                <a:solidFill>
                  <a:srgbClr val="32428B"/>
                </a:solidFill>
              </a:rPr>
              <a:t>Responsible </a:t>
            </a:r>
            <a:r>
              <a:rPr lang="en-US" sz="5100" dirty="0">
                <a:solidFill>
                  <a:srgbClr val="32428B"/>
                </a:solidFill>
              </a:rPr>
              <a:t>for the coordination, recovery, and distribution of donated human organs and tissues for transplantation and medical research </a:t>
            </a:r>
            <a:endParaRPr lang="en-US" sz="5100" dirty="0" smtClean="0">
              <a:solidFill>
                <a:srgbClr val="32428B"/>
              </a:solidFill>
            </a:endParaRPr>
          </a:p>
          <a:p>
            <a:pPr marL="685800" indent="-685800" algn="l">
              <a:lnSpc>
                <a:spcPct val="120000"/>
              </a:lnSpc>
              <a:buFont typeface="Arial" panose="020B0604020202020204" pitchFamily="34" charset="0"/>
              <a:buChar char="•"/>
            </a:pPr>
            <a:r>
              <a:rPr lang="en-US" sz="5100" dirty="0" smtClean="0">
                <a:solidFill>
                  <a:srgbClr val="32428B"/>
                </a:solidFill>
              </a:rPr>
              <a:t>Participates in </a:t>
            </a:r>
            <a:r>
              <a:rPr lang="en-US" sz="5100" dirty="0">
                <a:solidFill>
                  <a:srgbClr val="32428B"/>
                </a:solidFill>
              </a:rPr>
              <a:t>national organ and tissue sharing in an effort to </a:t>
            </a:r>
            <a:r>
              <a:rPr lang="en-US" sz="5100" dirty="0" smtClean="0">
                <a:solidFill>
                  <a:srgbClr val="32428B"/>
                </a:solidFill>
              </a:rPr>
              <a:t>meet the needs </a:t>
            </a:r>
            <a:r>
              <a:rPr lang="en-US" sz="5100" dirty="0">
                <a:solidFill>
                  <a:srgbClr val="32428B"/>
                </a:solidFill>
              </a:rPr>
              <a:t>of patients awaiting </a:t>
            </a:r>
            <a:r>
              <a:rPr lang="en-US" sz="5100" dirty="0" smtClean="0">
                <a:solidFill>
                  <a:srgbClr val="32428B"/>
                </a:solidFill>
              </a:rPr>
              <a:t>transplants.</a:t>
            </a:r>
          </a:p>
          <a:p>
            <a:pPr algn="l">
              <a:lnSpc>
                <a:spcPct val="120000"/>
              </a:lnSpc>
              <a:buFont typeface="Arial" pitchFamily="34" charset="0"/>
              <a:buChar char="•"/>
            </a:pPr>
            <a:endParaRPr lang="en-US" sz="1600" dirty="0" smtClean="0">
              <a:solidFill>
                <a:schemeClr val="tx1"/>
              </a:solidFill>
            </a:endParaRPr>
          </a:p>
          <a:p>
            <a:pPr algn="l">
              <a:lnSpc>
                <a:spcPct val="120000"/>
              </a:lnSpc>
              <a:buFont typeface="Arial" pitchFamily="34" charset="0"/>
              <a:buChar char="•"/>
            </a:pPr>
            <a:endParaRPr lang="en-US" sz="1600" dirty="0" smtClean="0">
              <a:solidFill>
                <a:schemeClr val="tx1"/>
              </a:solidFill>
            </a:endParaRPr>
          </a:p>
          <a:p>
            <a:pPr>
              <a:buFont typeface="Arial" pitchFamily="34" charset="0"/>
              <a:buChar char="•"/>
            </a:pPr>
            <a:endParaRPr lang="en-US" sz="1600" dirty="0"/>
          </a:p>
        </p:txBody>
      </p:sp>
    </p:spTree>
    <p:extLst>
      <p:ext uri="{BB962C8B-B14F-4D97-AF65-F5344CB8AC3E}">
        <p14:creationId xmlns:p14="http://schemas.microsoft.com/office/powerpoint/2010/main" val="102126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4.jpg"/>
          <p:cNvPicPr>
            <a:picLocks noChangeAspect="1"/>
          </p:cNvPicPr>
          <p:nvPr/>
        </p:nvPicPr>
        <p:blipFill>
          <a:blip r:embed="rId2"/>
          <a:stretch>
            <a:fillRect/>
          </a:stretch>
        </p:blipFill>
        <p:spPr>
          <a:xfrm>
            <a:off x="0" y="-12535"/>
            <a:ext cx="9144000" cy="6858000"/>
          </a:xfrm>
          <a:prstGeom prst="rect">
            <a:avLst/>
          </a:prstGeom>
        </p:spPr>
      </p:pic>
      <p:sp>
        <p:nvSpPr>
          <p:cNvPr id="488450" name="Rectangle 2"/>
          <p:cNvSpPr>
            <a:spLocks noGrp="1" noChangeArrowheads="1"/>
          </p:cNvSpPr>
          <p:nvPr>
            <p:ph type="title"/>
          </p:nvPr>
        </p:nvSpPr>
        <p:spPr>
          <a:xfrm>
            <a:off x="457200" y="607150"/>
            <a:ext cx="8229600" cy="1143000"/>
          </a:xfrm>
        </p:spPr>
        <p:txBody>
          <a:bodyPr>
            <a:normAutofit/>
          </a:bodyPr>
          <a:lstStyle/>
          <a:p>
            <a:pPr algn="l"/>
            <a:r>
              <a:rPr lang="en-US" altLang="en-US" sz="4000" b="1" dirty="0" smtClean="0">
                <a:solidFill>
                  <a:srgbClr val="32428B"/>
                </a:solidFill>
              </a:rPr>
              <a:t>NDN Services</a:t>
            </a:r>
            <a:endParaRPr lang="en-US" altLang="en-US" sz="4000" b="1" dirty="0">
              <a:solidFill>
                <a:srgbClr val="32428B"/>
              </a:solidFill>
            </a:endParaRPr>
          </a:p>
        </p:txBody>
      </p:sp>
      <p:sp>
        <p:nvSpPr>
          <p:cNvPr id="488451" name="Rectangle 3"/>
          <p:cNvSpPr>
            <a:spLocks noGrp="1" noChangeArrowheads="1"/>
          </p:cNvSpPr>
          <p:nvPr>
            <p:ph type="body" idx="1"/>
          </p:nvPr>
        </p:nvSpPr>
        <p:spPr>
          <a:xfrm>
            <a:off x="457200" y="1932712"/>
            <a:ext cx="8229600" cy="4525963"/>
          </a:xfrm>
        </p:spPr>
        <p:txBody>
          <a:bodyPr>
            <a:normAutofit/>
          </a:bodyPr>
          <a:lstStyle/>
          <a:p>
            <a:r>
              <a:rPr lang="en-US" altLang="en-US" sz="2400" dirty="0">
                <a:solidFill>
                  <a:srgbClr val="32428B"/>
                </a:solidFill>
              </a:rPr>
              <a:t>24-hour consultation and on-site donor evaluation</a:t>
            </a:r>
          </a:p>
          <a:p>
            <a:r>
              <a:rPr lang="en-US" altLang="en-US" sz="2400" dirty="0">
                <a:solidFill>
                  <a:srgbClr val="32428B"/>
                </a:solidFill>
              </a:rPr>
              <a:t>Support and offer families opportunity to donate </a:t>
            </a:r>
          </a:p>
          <a:p>
            <a:r>
              <a:rPr lang="en-US" altLang="en-US" sz="2400" dirty="0">
                <a:solidFill>
                  <a:srgbClr val="32428B"/>
                </a:solidFill>
              </a:rPr>
              <a:t>Donor management</a:t>
            </a:r>
          </a:p>
          <a:p>
            <a:r>
              <a:rPr lang="en-US" altLang="en-US" sz="2400" dirty="0">
                <a:solidFill>
                  <a:srgbClr val="32428B"/>
                </a:solidFill>
              </a:rPr>
              <a:t>Educational programs</a:t>
            </a:r>
          </a:p>
          <a:p>
            <a:r>
              <a:rPr lang="en-US" altLang="en-US" sz="2400" dirty="0">
                <a:solidFill>
                  <a:srgbClr val="32428B"/>
                </a:solidFill>
              </a:rPr>
              <a:t>Hospital donor policy &amp; procedure development</a:t>
            </a:r>
          </a:p>
          <a:p>
            <a:r>
              <a:rPr lang="en-US" altLang="en-US" sz="2400" dirty="0">
                <a:solidFill>
                  <a:srgbClr val="32428B"/>
                </a:solidFill>
              </a:rPr>
              <a:t>Reimbursement of donor costs</a:t>
            </a:r>
          </a:p>
          <a:p>
            <a:r>
              <a:rPr lang="en-US" altLang="en-US" sz="2400" dirty="0">
                <a:solidFill>
                  <a:srgbClr val="32428B"/>
                </a:solidFill>
              </a:rPr>
              <a:t>Building relationships with hospitals, transplant centers, </a:t>
            </a:r>
            <a:r>
              <a:rPr lang="en-US" altLang="en-US" sz="2400" dirty="0" smtClean="0">
                <a:solidFill>
                  <a:srgbClr val="32428B"/>
                </a:solidFill>
              </a:rPr>
              <a:t>and </a:t>
            </a:r>
            <a:r>
              <a:rPr lang="en-US" altLang="en-US" sz="2400" dirty="0">
                <a:solidFill>
                  <a:srgbClr val="32428B"/>
                </a:solidFill>
              </a:rPr>
              <a:t>the community</a:t>
            </a:r>
          </a:p>
        </p:txBody>
      </p:sp>
    </p:spTree>
    <p:extLst>
      <p:ext uri="{BB962C8B-B14F-4D97-AF65-F5344CB8AC3E}">
        <p14:creationId xmlns:p14="http://schemas.microsoft.com/office/powerpoint/2010/main" val="22740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4.jpg"/>
          <p:cNvPicPr>
            <a:picLocks noChangeAspect="1"/>
          </p:cNvPicPr>
          <p:nvPr/>
        </p:nvPicPr>
        <p:blipFill>
          <a:blip r:embed="rId2"/>
          <a:stretch>
            <a:fillRect/>
          </a:stretch>
        </p:blipFill>
        <p:spPr>
          <a:xfrm>
            <a:off x="0" y="-12535"/>
            <a:ext cx="9144000" cy="6858000"/>
          </a:xfrm>
          <a:prstGeom prst="rect">
            <a:avLst/>
          </a:prstGeom>
        </p:spPr>
      </p:pic>
      <p:sp>
        <p:nvSpPr>
          <p:cNvPr id="2" name="Title 1"/>
          <p:cNvSpPr>
            <a:spLocks noGrp="1"/>
          </p:cNvSpPr>
          <p:nvPr>
            <p:ph type="title"/>
          </p:nvPr>
        </p:nvSpPr>
        <p:spPr>
          <a:xfrm>
            <a:off x="274320" y="589887"/>
            <a:ext cx="8229600" cy="1143000"/>
          </a:xfrm>
        </p:spPr>
        <p:txBody>
          <a:bodyPr>
            <a:noAutofit/>
          </a:bodyPr>
          <a:lstStyle/>
          <a:p>
            <a:pPr algn="l"/>
            <a:r>
              <a:rPr lang="en-US" sz="4000" b="1" dirty="0" smtClean="0">
                <a:solidFill>
                  <a:srgbClr val="32428B"/>
                </a:solidFill>
                <a:effectLst/>
              </a:rPr>
              <a:t>Centers for Medicare &amp; Medicaid Services (CMS) </a:t>
            </a:r>
            <a:endParaRPr lang="en-US" sz="4000" b="1" dirty="0">
              <a:solidFill>
                <a:srgbClr val="32428B"/>
              </a:solidFill>
              <a:effectLst/>
            </a:endParaRPr>
          </a:p>
        </p:txBody>
      </p:sp>
      <p:sp>
        <p:nvSpPr>
          <p:cNvPr id="3" name="Content Placeholder 2"/>
          <p:cNvSpPr>
            <a:spLocks noGrp="1"/>
          </p:cNvSpPr>
          <p:nvPr>
            <p:ph idx="1"/>
          </p:nvPr>
        </p:nvSpPr>
        <p:spPr>
          <a:xfrm>
            <a:off x="457200" y="2140532"/>
            <a:ext cx="8229600" cy="4525963"/>
          </a:xfrm>
        </p:spPr>
        <p:txBody>
          <a:bodyPr/>
          <a:lstStyle/>
          <a:p>
            <a:pPr marL="0" indent="0">
              <a:buNone/>
            </a:pPr>
            <a:r>
              <a:rPr lang="en-US" sz="2400" b="1" dirty="0">
                <a:solidFill>
                  <a:srgbClr val="32428B"/>
                </a:solidFill>
              </a:rPr>
              <a:t>Conditions of Participation for Hospitals</a:t>
            </a:r>
          </a:p>
          <a:p>
            <a:pPr lvl="1">
              <a:buFont typeface="Arial" panose="020B0604020202020204" pitchFamily="34" charset="0"/>
              <a:buChar char="•"/>
            </a:pPr>
            <a:r>
              <a:rPr lang="en-US" sz="2200" dirty="0">
                <a:solidFill>
                  <a:srgbClr val="9ABC47"/>
                </a:solidFill>
              </a:rPr>
              <a:t>Requires all hospitals receiving Medicare funding to notify their local OPO </a:t>
            </a:r>
            <a:r>
              <a:rPr lang="en-US" sz="2200" dirty="0" smtClean="0">
                <a:solidFill>
                  <a:srgbClr val="9ABC47"/>
                </a:solidFill>
              </a:rPr>
              <a:t>of </a:t>
            </a:r>
            <a:r>
              <a:rPr lang="en-US" sz="2200" dirty="0">
                <a:solidFill>
                  <a:srgbClr val="9ABC47"/>
                </a:solidFill>
              </a:rPr>
              <a:t>all deaths based on clinical </a:t>
            </a:r>
            <a:r>
              <a:rPr lang="en-US" sz="2200" dirty="0" smtClean="0">
                <a:solidFill>
                  <a:srgbClr val="9ABC47"/>
                </a:solidFill>
              </a:rPr>
              <a:t>triggers </a:t>
            </a:r>
            <a:r>
              <a:rPr lang="en-US" sz="2200" dirty="0" smtClean="0">
                <a:solidFill>
                  <a:srgbClr val="32428B"/>
                </a:solidFill>
              </a:rPr>
              <a:t>within 1 HOUR.</a:t>
            </a:r>
            <a:endParaRPr lang="en-US" sz="2200" dirty="0">
              <a:solidFill>
                <a:srgbClr val="32428B"/>
              </a:solidFill>
            </a:endParaRPr>
          </a:p>
          <a:p>
            <a:pPr lvl="1">
              <a:buFont typeface="Arial" panose="020B0604020202020204" pitchFamily="34" charset="0"/>
              <a:buChar char="•"/>
            </a:pPr>
            <a:r>
              <a:rPr lang="en-US" sz="2200" dirty="0">
                <a:solidFill>
                  <a:srgbClr val="9ABC47"/>
                </a:solidFill>
              </a:rPr>
              <a:t>The OPO determines medical suitability and ensures that all eligible families are offered the opportunity to </a:t>
            </a:r>
            <a:r>
              <a:rPr lang="en-US" sz="2200" dirty="0" smtClean="0">
                <a:solidFill>
                  <a:srgbClr val="9ABC47"/>
                </a:solidFill>
              </a:rPr>
              <a:t>donate.</a:t>
            </a:r>
            <a:endParaRPr lang="en-US" sz="2200" dirty="0"/>
          </a:p>
          <a:p>
            <a:endParaRPr lang="en-US" dirty="0">
              <a:solidFill>
                <a:srgbClr val="32428B"/>
              </a:solidFill>
            </a:endParaRPr>
          </a:p>
        </p:txBody>
      </p:sp>
    </p:spTree>
    <p:extLst>
      <p:ext uri="{BB962C8B-B14F-4D97-AF65-F5344CB8AC3E}">
        <p14:creationId xmlns:p14="http://schemas.microsoft.com/office/powerpoint/2010/main" val="3307186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4.jpg"/>
          <p:cNvPicPr>
            <a:picLocks noChangeAspect="1"/>
          </p:cNvPicPr>
          <p:nvPr/>
        </p:nvPicPr>
        <p:blipFill>
          <a:blip r:embed="rId2"/>
          <a:stretch>
            <a:fillRect/>
          </a:stretch>
        </p:blipFill>
        <p:spPr>
          <a:xfrm>
            <a:off x="0" y="-12535"/>
            <a:ext cx="9144000" cy="6858000"/>
          </a:xfrm>
          <a:prstGeom prst="rect">
            <a:avLst/>
          </a:prstGeom>
        </p:spPr>
      </p:pic>
      <p:sp>
        <p:nvSpPr>
          <p:cNvPr id="2" name="Title 1"/>
          <p:cNvSpPr>
            <a:spLocks noGrp="1"/>
          </p:cNvSpPr>
          <p:nvPr>
            <p:ph type="title"/>
          </p:nvPr>
        </p:nvSpPr>
        <p:spPr>
          <a:xfrm>
            <a:off x="161779" y="589887"/>
            <a:ext cx="8229600" cy="1143000"/>
          </a:xfrm>
        </p:spPr>
        <p:txBody>
          <a:bodyPr>
            <a:noAutofit/>
          </a:bodyPr>
          <a:lstStyle/>
          <a:p>
            <a:pPr algn="l"/>
            <a:r>
              <a:rPr lang="en-US" sz="4000" b="1" dirty="0">
                <a:solidFill>
                  <a:srgbClr val="32428B"/>
                </a:solidFill>
              </a:rPr>
              <a:t>HIPAA Privacy Rule on Organ &amp; Tissue Donation</a:t>
            </a:r>
            <a:endParaRPr lang="en-US" sz="4000" b="1" dirty="0">
              <a:solidFill>
                <a:srgbClr val="32428B"/>
              </a:solidFill>
              <a:effectLst/>
            </a:endParaRPr>
          </a:p>
        </p:txBody>
      </p:sp>
      <p:sp>
        <p:nvSpPr>
          <p:cNvPr id="3" name="Content Placeholder 2"/>
          <p:cNvSpPr>
            <a:spLocks noGrp="1"/>
          </p:cNvSpPr>
          <p:nvPr>
            <p:ph idx="1"/>
          </p:nvPr>
        </p:nvSpPr>
        <p:spPr>
          <a:xfrm>
            <a:off x="457200" y="2140532"/>
            <a:ext cx="8229600" cy="4525963"/>
          </a:xfrm>
        </p:spPr>
        <p:txBody>
          <a:bodyPr/>
          <a:lstStyle/>
          <a:p>
            <a:r>
              <a:rPr lang="en-US" sz="2400" dirty="0">
                <a:solidFill>
                  <a:srgbClr val="32428B"/>
                </a:solidFill>
              </a:rPr>
              <a:t>Hospital Staff are Authorized to </a:t>
            </a:r>
            <a:r>
              <a:rPr lang="en-US" sz="2400" dirty="0" smtClean="0">
                <a:solidFill>
                  <a:srgbClr val="32428B"/>
                </a:solidFill>
              </a:rPr>
              <a:t>Release Patient </a:t>
            </a:r>
            <a:r>
              <a:rPr lang="en-US" sz="2400" dirty="0">
                <a:solidFill>
                  <a:srgbClr val="32428B"/>
                </a:solidFill>
              </a:rPr>
              <a:t>Information to NDN (OPO</a:t>
            </a:r>
            <a:r>
              <a:rPr lang="en-US" sz="2400" dirty="0" smtClean="0">
                <a:solidFill>
                  <a:srgbClr val="32428B"/>
                </a:solidFill>
              </a:rPr>
              <a:t>)</a:t>
            </a:r>
          </a:p>
          <a:p>
            <a:r>
              <a:rPr lang="en-US" sz="2400" dirty="0">
                <a:solidFill>
                  <a:srgbClr val="32428B"/>
                </a:solidFill>
              </a:rPr>
              <a:t>CFR § 164.512(h) – Final </a:t>
            </a:r>
            <a:r>
              <a:rPr lang="en-US" sz="2400" dirty="0" smtClean="0">
                <a:solidFill>
                  <a:srgbClr val="32428B"/>
                </a:solidFill>
              </a:rPr>
              <a:t>Rule</a:t>
            </a:r>
            <a:endParaRPr lang="en-US" sz="2400" dirty="0">
              <a:solidFill>
                <a:srgbClr val="32428B"/>
              </a:solidFill>
            </a:endParaRPr>
          </a:p>
          <a:p>
            <a:pPr marL="400050" lvl="1" indent="0" algn="just">
              <a:buNone/>
            </a:pPr>
            <a:r>
              <a:rPr lang="en-US" sz="2200" dirty="0">
                <a:solidFill>
                  <a:srgbClr val="9ABC47"/>
                </a:solidFill>
              </a:rPr>
              <a:t>A covered entity may use or disclose PHI to OPOs or other entities engaged in the procurement, banking, or transplantation of cadaveric organs, eyes or tissue for the purpose of facilitating organ, eye or tissue donation and transplantation.</a:t>
            </a:r>
          </a:p>
          <a:p>
            <a:pPr marL="0" indent="0">
              <a:buNone/>
            </a:pPr>
            <a:endParaRPr lang="en-US" dirty="0">
              <a:solidFill>
                <a:srgbClr val="32428B"/>
              </a:solidFill>
            </a:endParaRPr>
          </a:p>
          <a:p>
            <a:endParaRPr lang="en-US" dirty="0">
              <a:solidFill>
                <a:srgbClr val="32428B"/>
              </a:solidFill>
            </a:endParaRPr>
          </a:p>
        </p:txBody>
      </p:sp>
    </p:spTree>
    <p:extLst>
      <p:ext uri="{BB962C8B-B14F-4D97-AF65-F5344CB8AC3E}">
        <p14:creationId xmlns:p14="http://schemas.microsoft.com/office/powerpoint/2010/main" val="1005694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4.jpg"/>
          <p:cNvPicPr>
            <a:picLocks noChangeAspect="1"/>
          </p:cNvPicPr>
          <p:nvPr/>
        </p:nvPicPr>
        <p:blipFill>
          <a:blip r:embed="rId2"/>
          <a:stretch>
            <a:fillRect/>
          </a:stretch>
        </p:blipFill>
        <p:spPr>
          <a:xfrm>
            <a:off x="0" y="-12535"/>
            <a:ext cx="9144000" cy="6858000"/>
          </a:xfrm>
          <a:prstGeom prst="rect">
            <a:avLst/>
          </a:prstGeom>
        </p:spPr>
      </p:pic>
      <p:sp>
        <p:nvSpPr>
          <p:cNvPr id="2" name="Title 1"/>
          <p:cNvSpPr>
            <a:spLocks noGrp="1"/>
          </p:cNvSpPr>
          <p:nvPr>
            <p:ph type="title"/>
          </p:nvPr>
        </p:nvSpPr>
        <p:spPr>
          <a:xfrm>
            <a:off x="161779" y="589887"/>
            <a:ext cx="8229600" cy="1143000"/>
          </a:xfrm>
        </p:spPr>
        <p:txBody>
          <a:bodyPr>
            <a:noAutofit/>
          </a:bodyPr>
          <a:lstStyle/>
          <a:p>
            <a:pPr algn="l"/>
            <a:r>
              <a:rPr lang="en-US" sz="4000" b="1" dirty="0" smtClean="0">
                <a:solidFill>
                  <a:srgbClr val="32428B"/>
                </a:solidFill>
              </a:rPr>
              <a:t>What is Transplantable for Adults?</a:t>
            </a:r>
            <a:endParaRPr lang="en-US" sz="4000" b="1" dirty="0">
              <a:solidFill>
                <a:srgbClr val="32428B"/>
              </a:solidFill>
              <a:effectLst/>
            </a:endParaRPr>
          </a:p>
        </p:txBody>
      </p:sp>
      <p:sp>
        <p:nvSpPr>
          <p:cNvPr id="7" name="Rectangle 5"/>
          <p:cNvSpPr>
            <a:spLocks noChangeArrowheads="1"/>
          </p:cNvSpPr>
          <p:nvPr/>
        </p:nvSpPr>
        <p:spPr bwMode="auto">
          <a:xfrm>
            <a:off x="6019800" y="2057400"/>
            <a:ext cx="1981200" cy="457200"/>
          </a:xfrm>
          <a:prstGeom prst="rect">
            <a:avLst/>
          </a:prstGeom>
          <a:solidFill>
            <a:srgbClr val="9ABC47"/>
          </a:solidFill>
          <a:ln w="9525">
            <a:solidFill>
              <a:schemeClr val="tx1"/>
            </a:solidFill>
            <a:miter lim="800000"/>
            <a:headEnd/>
            <a:tailEnd/>
          </a:ln>
          <a:effectLst/>
          <a:extLst/>
        </p:spPr>
        <p:txBody>
          <a:bodyPr wrap="none" anchor="ctr"/>
          <a:lstStyle/>
          <a:p>
            <a:pPr algn="ctr" eaLnBrk="0" hangingPunct="0"/>
            <a:r>
              <a:rPr lang="en-US" sz="2400" b="1" dirty="0">
                <a:solidFill>
                  <a:srgbClr val="32428B"/>
                </a:solidFill>
              </a:rPr>
              <a:t>TISSUES</a:t>
            </a:r>
            <a:endParaRPr lang="en-US" sz="2400" dirty="0">
              <a:solidFill>
                <a:srgbClr val="32428B"/>
              </a:solidFill>
              <a:latin typeface="B Univers 65 Bold" charset="0"/>
            </a:endParaRPr>
          </a:p>
        </p:txBody>
      </p:sp>
      <p:sp>
        <p:nvSpPr>
          <p:cNvPr id="8" name="Rectangle 24"/>
          <p:cNvSpPr>
            <a:spLocks noChangeArrowheads="1"/>
          </p:cNvSpPr>
          <p:nvPr/>
        </p:nvSpPr>
        <p:spPr bwMode="auto">
          <a:xfrm>
            <a:off x="1143000" y="2057400"/>
            <a:ext cx="1981200" cy="457200"/>
          </a:xfrm>
          <a:prstGeom prst="rect">
            <a:avLst/>
          </a:prstGeom>
          <a:solidFill>
            <a:srgbClr val="32428B"/>
          </a:solidFill>
          <a:ln w="9525">
            <a:solidFill>
              <a:schemeClr val="tx1"/>
            </a:solidFill>
            <a:miter lim="800000"/>
            <a:headEnd/>
            <a:tailEnd/>
          </a:ln>
          <a:effectLst/>
          <a:extLst/>
        </p:spPr>
        <p:txBody>
          <a:bodyPr wrap="none" anchor="ctr"/>
          <a:lstStyle/>
          <a:p>
            <a:pPr algn="ctr" eaLnBrk="0" hangingPunct="0"/>
            <a:r>
              <a:rPr lang="en-US" sz="2400" b="1" dirty="0">
                <a:solidFill>
                  <a:srgbClr val="9ABC47"/>
                </a:solidFill>
              </a:rPr>
              <a:t>ORGANS</a:t>
            </a:r>
          </a:p>
        </p:txBody>
      </p:sp>
      <p:sp>
        <p:nvSpPr>
          <p:cNvPr id="9" name="Rectangle 23"/>
          <p:cNvSpPr>
            <a:spLocks noChangeArrowheads="1"/>
          </p:cNvSpPr>
          <p:nvPr/>
        </p:nvSpPr>
        <p:spPr bwMode="auto">
          <a:xfrm>
            <a:off x="990600" y="2743200"/>
            <a:ext cx="2362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rPr>
              <a:t>●</a:t>
            </a:r>
            <a:r>
              <a:rPr lang="en-US" sz="2400" dirty="0">
                <a:solidFill>
                  <a:srgbClr val="32428B"/>
                </a:solidFill>
              </a:rPr>
              <a:t> </a:t>
            </a:r>
            <a:r>
              <a:rPr lang="en-US" sz="2400" b="1" dirty="0" smtClean="0">
                <a:solidFill>
                  <a:srgbClr val="32428B"/>
                </a:solidFill>
              </a:rPr>
              <a:t>Kidneys</a:t>
            </a:r>
            <a:endParaRPr lang="en-US" sz="2400" b="1" dirty="0">
              <a:solidFill>
                <a:srgbClr val="32428B"/>
              </a:solidFill>
            </a:endParaRPr>
          </a:p>
          <a:p>
            <a:pPr marL="233363" indent="-233363" eaLnBrk="0" hangingPunct="0">
              <a:spcBef>
                <a:spcPct val="20000"/>
              </a:spcBef>
            </a:pPr>
            <a:r>
              <a:rPr lang="en-US" sz="2400" b="1" dirty="0" smtClean="0">
                <a:solidFill>
                  <a:srgbClr val="32428B"/>
                </a:solidFill>
              </a:rPr>
              <a:t>●</a:t>
            </a:r>
            <a:r>
              <a:rPr lang="en-US" sz="2400" dirty="0" smtClean="0">
                <a:solidFill>
                  <a:srgbClr val="32428B"/>
                </a:solidFill>
              </a:rPr>
              <a:t> </a:t>
            </a:r>
            <a:r>
              <a:rPr lang="en-US" sz="2400" b="1" dirty="0" smtClean="0">
                <a:solidFill>
                  <a:srgbClr val="32428B"/>
                </a:solidFill>
              </a:rPr>
              <a:t>Liver</a:t>
            </a:r>
            <a:endParaRPr lang="en-US" sz="2400" b="1" dirty="0">
              <a:solidFill>
                <a:srgbClr val="32428B"/>
              </a:solidFill>
            </a:endParaRPr>
          </a:p>
          <a:p>
            <a:pPr marL="233363" indent="-233363" eaLnBrk="0" hangingPunct="0">
              <a:spcBef>
                <a:spcPct val="20000"/>
              </a:spcBef>
            </a:pPr>
            <a:r>
              <a:rPr lang="en-US" sz="2400" b="1" dirty="0">
                <a:solidFill>
                  <a:srgbClr val="32428B"/>
                </a:solidFill>
              </a:rPr>
              <a:t>●</a:t>
            </a:r>
            <a:r>
              <a:rPr lang="en-US" sz="2400" dirty="0">
                <a:solidFill>
                  <a:srgbClr val="32428B"/>
                </a:solidFill>
              </a:rPr>
              <a:t> </a:t>
            </a:r>
            <a:r>
              <a:rPr lang="en-US" sz="2400" b="1" dirty="0">
                <a:solidFill>
                  <a:srgbClr val="32428B"/>
                </a:solidFill>
              </a:rPr>
              <a:t>Heart </a:t>
            </a:r>
          </a:p>
          <a:p>
            <a:pPr marL="233363" indent="-233363" eaLnBrk="0" hangingPunct="0">
              <a:spcBef>
                <a:spcPct val="20000"/>
              </a:spcBef>
            </a:pPr>
            <a:r>
              <a:rPr lang="en-US" sz="2400" b="1" dirty="0">
                <a:solidFill>
                  <a:srgbClr val="32428B"/>
                </a:solidFill>
              </a:rPr>
              <a:t>●</a:t>
            </a:r>
            <a:r>
              <a:rPr lang="en-US" sz="2400" dirty="0">
                <a:solidFill>
                  <a:srgbClr val="32428B"/>
                </a:solidFill>
              </a:rPr>
              <a:t> </a:t>
            </a:r>
            <a:r>
              <a:rPr lang="en-US" sz="2400" b="1" dirty="0">
                <a:solidFill>
                  <a:srgbClr val="32428B"/>
                </a:solidFill>
              </a:rPr>
              <a:t>Lungs</a:t>
            </a:r>
          </a:p>
          <a:p>
            <a:pPr marL="233363" indent="-233363" eaLnBrk="0" hangingPunct="0">
              <a:spcBef>
                <a:spcPct val="20000"/>
              </a:spcBef>
            </a:pPr>
            <a:r>
              <a:rPr lang="en-US" sz="2400" b="1" dirty="0">
                <a:solidFill>
                  <a:srgbClr val="32428B"/>
                </a:solidFill>
              </a:rPr>
              <a:t>●</a:t>
            </a:r>
            <a:r>
              <a:rPr lang="en-US" sz="2400" dirty="0">
                <a:solidFill>
                  <a:srgbClr val="32428B"/>
                </a:solidFill>
              </a:rPr>
              <a:t> </a:t>
            </a:r>
            <a:r>
              <a:rPr lang="en-US" sz="2400" b="1" dirty="0">
                <a:solidFill>
                  <a:srgbClr val="32428B"/>
                </a:solidFill>
              </a:rPr>
              <a:t>Pancreas</a:t>
            </a:r>
          </a:p>
          <a:p>
            <a:pPr marL="233363" indent="-233363" eaLnBrk="0" hangingPunct="0">
              <a:spcBef>
                <a:spcPct val="20000"/>
              </a:spcBef>
            </a:pPr>
            <a:r>
              <a:rPr lang="en-US" sz="2400" b="1" dirty="0">
                <a:solidFill>
                  <a:srgbClr val="32428B"/>
                </a:solidFill>
              </a:rPr>
              <a:t>●</a:t>
            </a:r>
            <a:r>
              <a:rPr lang="en-US" sz="2400" dirty="0">
                <a:solidFill>
                  <a:srgbClr val="32428B"/>
                </a:solidFill>
              </a:rPr>
              <a:t> </a:t>
            </a:r>
            <a:r>
              <a:rPr lang="en-US" sz="2400" b="1" dirty="0">
                <a:solidFill>
                  <a:srgbClr val="32428B"/>
                </a:solidFill>
              </a:rPr>
              <a:t>Sm. Intestine</a:t>
            </a:r>
          </a:p>
        </p:txBody>
      </p:sp>
      <p:sp>
        <p:nvSpPr>
          <p:cNvPr id="10" name="Rectangle 4"/>
          <p:cNvSpPr>
            <a:spLocks noChangeArrowheads="1"/>
          </p:cNvSpPr>
          <p:nvPr/>
        </p:nvSpPr>
        <p:spPr bwMode="auto">
          <a:xfrm>
            <a:off x="5791200" y="2743200"/>
            <a:ext cx="2339926"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0" hangingPunct="0">
              <a:spcBef>
                <a:spcPct val="20000"/>
              </a:spcBef>
              <a:buSzPct val="50000"/>
            </a:pPr>
            <a:r>
              <a:rPr lang="en-US" sz="2400" b="1" dirty="0">
                <a:solidFill>
                  <a:srgbClr val="9ABC47"/>
                </a:solidFill>
              </a:rPr>
              <a:t>Cornea/Eyes</a:t>
            </a:r>
          </a:p>
          <a:p>
            <a:pPr algn="r" eaLnBrk="0" hangingPunct="0">
              <a:spcBef>
                <a:spcPct val="20000"/>
              </a:spcBef>
              <a:buSzPct val="50000"/>
            </a:pPr>
            <a:r>
              <a:rPr lang="en-US" sz="2400" b="1" dirty="0">
                <a:solidFill>
                  <a:srgbClr val="9ABC47"/>
                </a:solidFill>
              </a:rPr>
              <a:t>Heart Valves</a:t>
            </a:r>
          </a:p>
          <a:p>
            <a:pPr algn="r" eaLnBrk="0" hangingPunct="0">
              <a:spcBef>
                <a:spcPct val="20000"/>
              </a:spcBef>
              <a:buSzPct val="50000"/>
            </a:pPr>
            <a:r>
              <a:rPr lang="en-US" sz="2400" b="1" dirty="0">
                <a:solidFill>
                  <a:srgbClr val="9ABC47"/>
                </a:solidFill>
              </a:rPr>
              <a:t>Veins</a:t>
            </a:r>
          </a:p>
          <a:p>
            <a:pPr algn="r" eaLnBrk="0" hangingPunct="0">
              <a:spcBef>
                <a:spcPct val="20000"/>
              </a:spcBef>
              <a:buSzPct val="50000"/>
            </a:pPr>
            <a:r>
              <a:rPr lang="en-US" sz="2400" b="1" dirty="0" smtClean="0">
                <a:solidFill>
                  <a:srgbClr val="9ABC47"/>
                </a:solidFill>
              </a:rPr>
              <a:t>Skin</a:t>
            </a:r>
            <a:endParaRPr lang="en-US" sz="2400" b="1" dirty="0">
              <a:solidFill>
                <a:srgbClr val="9ABC47"/>
              </a:solidFill>
            </a:endParaRPr>
          </a:p>
          <a:p>
            <a:pPr algn="r" eaLnBrk="0" hangingPunct="0">
              <a:spcBef>
                <a:spcPct val="20000"/>
              </a:spcBef>
              <a:buSzPct val="50000"/>
            </a:pPr>
            <a:r>
              <a:rPr lang="en-US" sz="2400" b="1" dirty="0">
                <a:solidFill>
                  <a:srgbClr val="9ABC47"/>
                </a:solidFill>
              </a:rPr>
              <a:t>Bone</a:t>
            </a:r>
          </a:p>
          <a:p>
            <a:pPr algn="r" eaLnBrk="0" hangingPunct="0">
              <a:spcBef>
                <a:spcPct val="20000"/>
              </a:spcBef>
              <a:buSzPct val="50000"/>
            </a:pPr>
            <a:r>
              <a:rPr lang="en-US" sz="2400" b="1" dirty="0">
                <a:solidFill>
                  <a:srgbClr val="9ABC47"/>
                </a:solidFill>
              </a:rPr>
              <a:t>Tendons</a:t>
            </a:r>
          </a:p>
          <a:p>
            <a:pPr algn="r" eaLnBrk="0" hangingPunct="0">
              <a:spcBef>
                <a:spcPct val="20000"/>
              </a:spcBef>
              <a:buSzPct val="50000"/>
            </a:pPr>
            <a:r>
              <a:rPr lang="en-US" sz="2400" b="1" dirty="0" smtClean="0">
                <a:solidFill>
                  <a:srgbClr val="9ABC47"/>
                </a:solidFill>
              </a:rPr>
              <a:t>Cartilage</a:t>
            </a:r>
            <a:endParaRPr lang="en-US" sz="2400" b="1" dirty="0">
              <a:solidFill>
                <a:srgbClr val="9ABC47"/>
              </a:solidFill>
            </a:endParaRPr>
          </a:p>
        </p:txBody>
      </p:sp>
      <p:pic>
        <p:nvPicPr>
          <p:cNvPr id="11" name="Picture 3" descr="Runner_BM_clipped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5759" y="1803883"/>
            <a:ext cx="32766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ChangeArrowheads="1"/>
          </p:cNvSpPr>
          <p:nvPr/>
        </p:nvSpPr>
        <p:spPr bwMode="auto">
          <a:xfrm>
            <a:off x="5181600" y="19812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15" name="Rectangle 9"/>
          <p:cNvSpPr>
            <a:spLocks noChangeArrowheads="1"/>
          </p:cNvSpPr>
          <p:nvPr/>
        </p:nvSpPr>
        <p:spPr bwMode="auto">
          <a:xfrm rot="-2134633">
            <a:off x="5257800" y="41910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16" name="Rectangle 10"/>
          <p:cNvSpPr>
            <a:spLocks noChangeArrowheads="1"/>
          </p:cNvSpPr>
          <p:nvPr/>
        </p:nvSpPr>
        <p:spPr bwMode="auto">
          <a:xfrm rot="10800000">
            <a:off x="3581400" y="24384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18" name="Rectangle 13"/>
          <p:cNvSpPr>
            <a:spLocks noChangeArrowheads="1"/>
          </p:cNvSpPr>
          <p:nvPr/>
        </p:nvSpPr>
        <p:spPr bwMode="auto">
          <a:xfrm rot="-6733792">
            <a:off x="4152900" y="20955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19" name="Rectangle 14"/>
          <p:cNvSpPr>
            <a:spLocks noChangeArrowheads="1"/>
          </p:cNvSpPr>
          <p:nvPr/>
        </p:nvSpPr>
        <p:spPr bwMode="auto">
          <a:xfrm rot="4229048">
            <a:off x="4076700" y="52197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20" name="Rectangle 15"/>
          <p:cNvSpPr>
            <a:spLocks noChangeArrowheads="1"/>
          </p:cNvSpPr>
          <p:nvPr/>
        </p:nvSpPr>
        <p:spPr bwMode="auto">
          <a:xfrm rot="3077214">
            <a:off x="3009900" y="56007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21" name="Rectangle 17"/>
          <p:cNvSpPr>
            <a:spLocks noChangeArrowheads="1"/>
          </p:cNvSpPr>
          <p:nvPr/>
        </p:nvSpPr>
        <p:spPr bwMode="auto">
          <a:xfrm rot="10800000">
            <a:off x="4114800" y="26670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b="1" dirty="0">
                <a:solidFill>
                  <a:srgbClr val="9ABC47"/>
                </a:solidFill>
                <a:latin typeface="Times New Roman" pitchFamily="18" charset="0"/>
              </a:rPr>
              <a:t>◄</a:t>
            </a:r>
            <a:endParaRPr lang="en-US" sz="2400" b="1" dirty="0">
              <a:solidFill>
                <a:srgbClr val="9ABC47"/>
              </a:solidFill>
              <a:latin typeface="Times New Roman" pitchFamily="18" charset="0"/>
              <a:cs typeface="Times New Roman" pitchFamily="18" charset="0"/>
            </a:endParaRPr>
          </a:p>
        </p:txBody>
      </p:sp>
      <p:sp>
        <p:nvSpPr>
          <p:cNvPr id="22" name="Rectangle 18"/>
          <p:cNvSpPr>
            <a:spLocks noChangeArrowheads="1"/>
          </p:cNvSpPr>
          <p:nvPr/>
        </p:nvSpPr>
        <p:spPr bwMode="auto">
          <a:xfrm rot="8966855">
            <a:off x="3733800" y="29718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23" name="Rectangle 19"/>
          <p:cNvSpPr>
            <a:spLocks noChangeArrowheads="1"/>
          </p:cNvSpPr>
          <p:nvPr/>
        </p:nvSpPr>
        <p:spPr bwMode="auto">
          <a:xfrm>
            <a:off x="5486400" y="59436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24" name="Rectangle 20"/>
          <p:cNvSpPr>
            <a:spLocks noChangeArrowheads="1"/>
          </p:cNvSpPr>
          <p:nvPr/>
        </p:nvSpPr>
        <p:spPr bwMode="auto">
          <a:xfrm>
            <a:off x="4444059" y="3149765"/>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cs typeface="Times New Roman" pitchFamily="18" charset="0"/>
              </a:rPr>
              <a:t>●</a:t>
            </a:r>
            <a:endParaRPr lang="en-US" sz="2400" b="1" dirty="0">
              <a:solidFill>
                <a:srgbClr val="32428B"/>
              </a:solidFill>
              <a:latin typeface="Arial Narrow" pitchFamily="34" charset="0"/>
            </a:endParaRPr>
          </a:p>
        </p:txBody>
      </p:sp>
      <p:sp>
        <p:nvSpPr>
          <p:cNvPr id="25" name="Rectangle 22"/>
          <p:cNvSpPr>
            <a:spLocks noChangeArrowheads="1"/>
          </p:cNvSpPr>
          <p:nvPr/>
        </p:nvSpPr>
        <p:spPr bwMode="auto">
          <a:xfrm>
            <a:off x="4817210" y="3237328"/>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rPr>
              <a:t>●</a:t>
            </a:r>
            <a:endParaRPr lang="en-US" sz="3200" b="1" dirty="0">
              <a:solidFill>
                <a:srgbClr val="32428B"/>
              </a:solidFill>
              <a:latin typeface="Times New Roman" pitchFamily="18" charset="0"/>
              <a:cs typeface="Times New Roman" pitchFamily="18" charset="0"/>
            </a:endParaRPr>
          </a:p>
        </p:txBody>
      </p:sp>
      <p:sp>
        <p:nvSpPr>
          <p:cNvPr id="29" name="Rectangle 6"/>
          <p:cNvSpPr>
            <a:spLocks noChangeArrowheads="1"/>
          </p:cNvSpPr>
          <p:nvPr/>
        </p:nvSpPr>
        <p:spPr bwMode="auto">
          <a:xfrm>
            <a:off x="5334000" y="21336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endParaRPr lang="en-US" sz="2000" b="1" dirty="0">
              <a:solidFill>
                <a:srgbClr val="FF6600"/>
              </a:solidFill>
              <a:latin typeface="Times New Roman" pitchFamily="18" charset="0"/>
              <a:cs typeface="Times New Roman" pitchFamily="18" charset="0"/>
            </a:endParaRPr>
          </a:p>
        </p:txBody>
      </p:sp>
      <p:sp>
        <p:nvSpPr>
          <p:cNvPr id="30" name="Rectangle 8"/>
          <p:cNvSpPr>
            <a:spLocks noChangeArrowheads="1"/>
          </p:cNvSpPr>
          <p:nvPr/>
        </p:nvSpPr>
        <p:spPr bwMode="auto">
          <a:xfrm rot="-2440497">
            <a:off x="5045810" y="3957637"/>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33" name="Rectangle 11"/>
          <p:cNvSpPr>
            <a:spLocks noChangeArrowheads="1"/>
          </p:cNvSpPr>
          <p:nvPr/>
        </p:nvSpPr>
        <p:spPr bwMode="auto">
          <a:xfrm>
            <a:off x="5562600" y="47244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41" name="Rectangle 22"/>
          <p:cNvSpPr>
            <a:spLocks noChangeArrowheads="1"/>
          </p:cNvSpPr>
          <p:nvPr/>
        </p:nvSpPr>
        <p:spPr bwMode="auto">
          <a:xfrm>
            <a:off x="4817210" y="3504027"/>
            <a:ext cx="457200" cy="46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rPr>
              <a:t>●</a:t>
            </a:r>
            <a:endParaRPr lang="en-US" sz="3200" b="1" dirty="0">
              <a:solidFill>
                <a:srgbClr val="32428B"/>
              </a:solidFill>
              <a:latin typeface="Times New Roman" pitchFamily="18" charset="0"/>
              <a:cs typeface="Times New Roman" pitchFamily="18" charset="0"/>
            </a:endParaRPr>
          </a:p>
        </p:txBody>
      </p:sp>
      <p:sp>
        <p:nvSpPr>
          <p:cNvPr id="43" name="Rectangle 27"/>
          <p:cNvSpPr>
            <a:spLocks noChangeArrowheads="1"/>
          </p:cNvSpPr>
          <p:nvPr/>
        </p:nvSpPr>
        <p:spPr bwMode="auto">
          <a:xfrm>
            <a:off x="4861560" y="3050976"/>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rPr>
              <a:t>●</a:t>
            </a:r>
            <a:endParaRPr lang="en-US" sz="3200" b="1" dirty="0">
              <a:solidFill>
                <a:srgbClr val="32428B"/>
              </a:solidFill>
              <a:latin typeface="Times New Roman" pitchFamily="18" charset="0"/>
              <a:cs typeface="Times New Roman" pitchFamily="18" charset="0"/>
            </a:endParaRPr>
          </a:p>
        </p:txBody>
      </p:sp>
      <p:sp>
        <p:nvSpPr>
          <p:cNvPr id="44" name="Rectangle 7"/>
          <p:cNvSpPr>
            <a:spLocks noChangeArrowheads="1"/>
          </p:cNvSpPr>
          <p:nvPr/>
        </p:nvSpPr>
        <p:spPr bwMode="auto">
          <a:xfrm>
            <a:off x="4953000" y="24384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45" name="Rectangle 12"/>
          <p:cNvSpPr>
            <a:spLocks noChangeArrowheads="1"/>
          </p:cNvSpPr>
          <p:nvPr/>
        </p:nvSpPr>
        <p:spPr bwMode="auto">
          <a:xfrm>
            <a:off x="4953000" y="32385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46" name="Rectangle 26"/>
          <p:cNvSpPr>
            <a:spLocks noChangeArrowheads="1"/>
          </p:cNvSpPr>
          <p:nvPr/>
        </p:nvSpPr>
        <p:spPr bwMode="auto">
          <a:xfrm>
            <a:off x="4876800" y="2601351"/>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rPr>
              <a:t>●</a:t>
            </a:r>
            <a:endParaRPr lang="en-US" sz="3200" b="1" dirty="0">
              <a:solidFill>
                <a:srgbClr val="32428B"/>
              </a:solidFill>
              <a:latin typeface="Times New Roman" pitchFamily="18" charset="0"/>
              <a:cs typeface="Times New Roman" pitchFamily="18" charset="0"/>
            </a:endParaRPr>
          </a:p>
        </p:txBody>
      </p:sp>
      <p:sp>
        <p:nvSpPr>
          <p:cNvPr id="47" name="Rectangle 27"/>
          <p:cNvSpPr>
            <a:spLocks noChangeArrowheads="1"/>
          </p:cNvSpPr>
          <p:nvPr/>
        </p:nvSpPr>
        <p:spPr bwMode="auto">
          <a:xfrm>
            <a:off x="4876800" y="2868050"/>
            <a:ext cx="457200" cy="63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rPr>
              <a:t>●</a:t>
            </a:r>
            <a:endParaRPr lang="en-US" sz="3200" b="1" dirty="0">
              <a:solidFill>
                <a:srgbClr val="32428B"/>
              </a:solidFill>
              <a:latin typeface="Times New Roman" pitchFamily="18" charset="0"/>
              <a:cs typeface="Times New Roman" pitchFamily="18" charset="0"/>
            </a:endParaRPr>
          </a:p>
        </p:txBody>
      </p:sp>
      <p:sp>
        <p:nvSpPr>
          <p:cNvPr id="48" name="Rectangle 16"/>
          <p:cNvSpPr>
            <a:spLocks noChangeArrowheads="1"/>
          </p:cNvSpPr>
          <p:nvPr/>
        </p:nvSpPr>
        <p:spPr bwMode="auto">
          <a:xfrm>
            <a:off x="8048479" y="2705100"/>
            <a:ext cx="685800" cy="3429000"/>
          </a:xfrm>
          <a:prstGeom prst="rect">
            <a:avLst/>
          </a:prstGeom>
          <a:noFill/>
          <a:ln>
            <a:noFill/>
          </a:ln>
          <a:effectLst/>
          <a:extLst/>
        </p:spPr>
        <p:txBody>
          <a:bodyPr/>
          <a:lstStyle/>
          <a:p>
            <a:pPr marL="344488" indent="-344488" eaLnBrk="0" hangingPunct="0">
              <a:spcBef>
                <a:spcPct val="20000"/>
              </a:spcBef>
            </a:pPr>
            <a:r>
              <a:rPr lang="en-US" b="1" dirty="0">
                <a:solidFill>
                  <a:srgbClr val="9ABC47"/>
                </a:solidFill>
                <a:latin typeface="Times New Roman" pitchFamily="18" charset="0"/>
                <a:cs typeface="Times New Roman" pitchFamily="18" charset="0"/>
              </a:rPr>
              <a:t>◄</a:t>
            </a:r>
            <a:r>
              <a:rPr lang="en-US" sz="2400" b="1" dirty="0">
                <a:solidFill>
                  <a:srgbClr val="FF6600"/>
                </a:solidFill>
                <a:latin typeface="Times New Roman" pitchFamily="18" charset="0"/>
              </a:rPr>
              <a:t>	</a:t>
            </a:r>
            <a:endParaRPr lang="en-US" sz="2400" b="1" dirty="0">
              <a:solidFill>
                <a:srgbClr val="FF6600"/>
              </a:solidFill>
              <a:latin typeface="Arial Narrow" pitchFamily="34" charset="0"/>
            </a:endParaRPr>
          </a:p>
          <a:p>
            <a:pPr marL="344488" indent="-344488" eaLnBrk="0" hangingPunct="0">
              <a:spcBef>
                <a:spcPct val="20000"/>
              </a:spcBef>
            </a:pPr>
            <a:r>
              <a:rPr lang="en-US" b="1" dirty="0">
                <a:solidFill>
                  <a:srgbClr val="9ABC47"/>
                </a:solidFill>
                <a:latin typeface="Times New Roman" pitchFamily="18" charset="0"/>
              </a:rPr>
              <a:t>◄</a:t>
            </a:r>
            <a:r>
              <a:rPr lang="en-US" sz="2400" dirty="0">
                <a:solidFill>
                  <a:srgbClr val="9ABC47"/>
                </a:solidFill>
                <a:latin typeface="Times New Roman" pitchFamily="18" charset="0"/>
              </a:rPr>
              <a:t> </a:t>
            </a:r>
            <a:r>
              <a:rPr lang="en-US" sz="2400" b="1" dirty="0">
                <a:solidFill>
                  <a:srgbClr val="9ABC47"/>
                </a:solidFill>
                <a:latin typeface="Times New Roman" pitchFamily="18" charset="0"/>
              </a:rPr>
              <a:t>	</a:t>
            </a:r>
            <a:endParaRPr lang="en-US" sz="2400" b="1" dirty="0">
              <a:solidFill>
                <a:srgbClr val="9ABC47"/>
              </a:solidFill>
              <a:latin typeface="Arial Narrow" pitchFamily="34" charset="0"/>
            </a:endParaRPr>
          </a:p>
          <a:p>
            <a:pPr marL="344488" indent="-344488" eaLnBrk="0" hangingPunct="0">
              <a:spcBef>
                <a:spcPct val="20000"/>
              </a:spcBef>
            </a:pPr>
            <a:r>
              <a:rPr lang="en-US" b="1" dirty="0">
                <a:solidFill>
                  <a:srgbClr val="9ABC47"/>
                </a:solidFill>
                <a:latin typeface="Times New Roman" pitchFamily="18" charset="0"/>
              </a:rPr>
              <a:t>◄</a:t>
            </a:r>
            <a:r>
              <a:rPr lang="en-US" sz="2400" dirty="0">
                <a:solidFill>
                  <a:srgbClr val="9ABC47"/>
                </a:solidFill>
                <a:latin typeface="Times New Roman" pitchFamily="18" charset="0"/>
              </a:rPr>
              <a:t> </a:t>
            </a:r>
            <a:r>
              <a:rPr lang="en-US" sz="2400" b="1" dirty="0">
                <a:solidFill>
                  <a:srgbClr val="9ABC47"/>
                </a:solidFill>
                <a:latin typeface="Times New Roman" pitchFamily="18" charset="0"/>
              </a:rPr>
              <a:t>	</a:t>
            </a:r>
            <a:endParaRPr lang="en-US" sz="2400" b="1" dirty="0">
              <a:solidFill>
                <a:srgbClr val="9ABC47"/>
              </a:solidFill>
              <a:latin typeface="Arial Narrow" pitchFamily="34" charset="0"/>
            </a:endParaRPr>
          </a:p>
          <a:p>
            <a:pPr marL="344488" indent="-344488" eaLnBrk="0" hangingPunct="0">
              <a:spcBef>
                <a:spcPct val="20000"/>
              </a:spcBef>
            </a:pPr>
            <a:r>
              <a:rPr lang="en-US" b="1" dirty="0">
                <a:solidFill>
                  <a:srgbClr val="9ABC47"/>
                </a:solidFill>
                <a:latin typeface="Times New Roman" pitchFamily="18" charset="0"/>
              </a:rPr>
              <a:t>◄</a:t>
            </a:r>
            <a:r>
              <a:rPr lang="en-US" sz="2400" dirty="0">
                <a:solidFill>
                  <a:srgbClr val="9ABC47"/>
                </a:solidFill>
                <a:latin typeface="Times New Roman" pitchFamily="18" charset="0"/>
              </a:rPr>
              <a:t> </a:t>
            </a:r>
            <a:r>
              <a:rPr lang="en-US" sz="2400" b="1" dirty="0">
                <a:solidFill>
                  <a:srgbClr val="9ABC47"/>
                </a:solidFill>
                <a:latin typeface="Times New Roman" pitchFamily="18" charset="0"/>
              </a:rPr>
              <a:t>	</a:t>
            </a:r>
            <a:endParaRPr lang="en-US" sz="2400" b="1" dirty="0">
              <a:solidFill>
                <a:srgbClr val="9ABC47"/>
              </a:solidFill>
              <a:latin typeface="Arial Narrow" pitchFamily="34" charset="0"/>
            </a:endParaRPr>
          </a:p>
          <a:p>
            <a:pPr marL="344488" indent="-344488" eaLnBrk="0" hangingPunct="0">
              <a:spcBef>
                <a:spcPct val="20000"/>
              </a:spcBef>
            </a:pPr>
            <a:r>
              <a:rPr lang="en-US" b="1" dirty="0">
                <a:solidFill>
                  <a:srgbClr val="9ABC47"/>
                </a:solidFill>
                <a:latin typeface="Times New Roman" pitchFamily="18" charset="0"/>
              </a:rPr>
              <a:t>◄</a:t>
            </a:r>
            <a:r>
              <a:rPr lang="en-US" sz="2400" dirty="0">
                <a:solidFill>
                  <a:srgbClr val="9ABC47"/>
                </a:solidFill>
                <a:latin typeface="Times New Roman" pitchFamily="18" charset="0"/>
              </a:rPr>
              <a:t> </a:t>
            </a:r>
            <a:r>
              <a:rPr lang="en-US" sz="2400" b="1" dirty="0">
                <a:solidFill>
                  <a:srgbClr val="9ABC47"/>
                </a:solidFill>
                <a:latin typeface="Times New Roman" pitchFamily="18" charset="0"/>
              </a:rPr>
              <a:t>	</a:t>
            </a:r>
            <a:endParaRPr lang="en-US" sz="2400" b="1" dirty="0">
              <a:solidFill>
                <a:srgbClr val="9ABC47"/>
              </a:solidFill>
              <a:latin typeface="Arial Narrow" pitchFamily="34" charset="0"/>
            </a:endParaRPr>
          </a:p>
          <a:p>
            <a:pPr marL="344488" indent="-344488" eaLnBrk="0" hangingPunct="0">
              <a:spcBef>
                <a:spcPct val="20000"/>
              </a:spcBef>
            </a:pPr>
            <a:r>
              <a:rPr lang="en-US" b="1" dirty="0">
                <a:solidFill>
                  <a:srgbClr val="9ABC47"/>
                </a:solidFill>
                <a:latin typeface="Times New Roman" pitchFamily="18" charset="0"/>
              </a:rPr>
              <a:t>◄</a:t>
            </a:r>
            <a:r>
              <a:rPr lang="en-US" dirty="0">
                <a:solidFill>
                  <a:srgbClr val="9ABC47"/>
                </a:solidFill>
                <a:latin typeface="Times New Roman" pitchFamily="18" charset="0"/>
              </a:rPr>
              <a:t> </a:t>
            </a:r>
            <a:r>
              <a:rPr lang="en-US" sz="2400" b="1" dirty="0">
                <a:solidFill>
                  <a:srgbClr val="9ABC47"/>
                </a:solidFill>
                <a:latin typeface="Times New Roman" pitchFamily="18" charset="0"/>
              </a:rPr>
              <a:t>	</a:t>
            </a:r>
            <a:endParaRPr lang="en-US" sz="2400" b="1" dirty="0">
              <a:solidFill>
                <a:srgbClr val="9ABC47"/>
              </a:solidFill>
              <a:latin typeface="Arial Narrow" pitchFamily="34" charset="0"/>
            </a:endParaRPr>
          </a:p>
          <a:p>
            <a:pPr marL="344488" indent="-344488" eaLnBrk="0" hangingPunct="0">
              <a:spcBef>
                <a:spcPct val="20000"/>
              </a:spcBef>
            </a:pPr>
            <a:r>
              <a:rPr lang="en-US" b="1" dirty="0">
                <a:solidFill>
                  <a:srgbClr val="9ABC47"/>
                </a:solidFill>
                <a:latin typeface="Times New Roman" pitchFamily="18" charset="0"/>
              </a:rPr>
              <a:t>◄</a:t>
            </a:r>
            <a:r>
              <a:rPr lang="en-US" sz="2400" dirty="0">
                <a:solidFill>
                  <a:srgbClr val="FF6600"/>
                </a:solidFill>
                <a:latin typeface="Times New Roman" pitchFamily="18" charset="0"/>
              </a:rPr>
              <a:t> </a:t>
            </a:r>
            <a:r>
              <a:rPr lang="en-US" sz="2400" b="1" dirty="0">
                <a:solidFill>
                  <a:srgbClr val="FF6600"/>
                </a:solidFill>
                <a:latin typeface="Times New Roman" pitchFamily="18" charset="0"/>
              </a:rPr>
              <a:t>	</a:t>
            </a:r>
            <a:endParaRPr lang="en-US" sz="2400" b="1" dirty="0">
              <a:solidFill>
                <a:srgbClr val="FF6600"/>
              </a:solidFill>
              <a:latin typeface="Arial Narrow" pitchFamily="34" charset="0"/>
            </a:endParaRPr>
          </a:p>
        </p:txBody>
      </p:sp>
    </p:spTree>
    <p:extLst>
      <p:ext uri="{BB962C8B-B14F-4D97-AF65-F5344CB8AC3E}">
        <p14:creationId xmlns:p14="http://schemas.microsoft.com/office/powerpoint/2010/main" val="7850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4.jpg"/>
          <p:cNvPicPr>
            <a:picLocks noChangeAspect="1"/>
          </p:cNvPicPr>
          <p:nvPr/>
        </p:nvPicPr>
        <p:blipFill>
          <a:blip r:embed="rId2"/>
          <a:stretch>
            <a:fillRect/>
          </a:stretch>
        </p:blipFill>
        <p:spPr>
          <a:xfrm>
            <a:off x="0" y="-12535"/>
            <a:ext cx="9144000" cy="6858000"/>
          </a:xfrm>
          <a:prstGeom prst="rect">
            <a:avLst/>
          </a:prstGeom>
        </p:spPr>
      </p:pic>
      <p:sp>
        <p:nvSpPr>
          <p:cNvPr id="2" name="Title 1"/>
          <p:cNvSpPr>
            <a:spLocks noGrp="1"/>
          </p:cNvSpPr>
          <p:nvPr>
            <p:ph type="title"/>
          </p:nvPr>
        </p:nvSpPr>
        <p:spPr>
          <a:xfrm>
            <a:off x="161779" y="589887"/>
            <a:ext cx="8229600" cy="1143000"/>
          </a:xfrm>
        </p:spPr>
        <p:txBody>
          <a:bodyPr>
            <a:noAutofit/>
          </a:bodyPr>
          <a:lstStyle/>
          <a:p>
            <a:pPr algn="l"/>
            <a:r>
              <a:rPr lang="en-US" sz="4000" b="1" dirty="0" smtClean="0">
                <a:solidFill>
                  <a:srgbClr val="32428B"/>
                </a:solidFill>
              </a:rPr>
              <a:t>What is Transplantable for Pediatric Donors?</a:t>
            </a:r>
            <a:endParaRPr lang="en-US" sz="4000" b="1" dirty="0">
              <a:solidFill>
                <a:srgbClr val="32428B"/>
              </a:solidFill>
              <a:effectLst/>
            </a:endParaRPr>
          </a:p>
        </p:txBody>
      </p:sp>
      <p:sp>
        <p:nvSpPr>
          <p:cNvPr id="7" name="Rectangle 5"/>
          <p:cNvSpPr>
            <a:spLocks noChangeArrowheads="1"/>
          </p:cNvSpPr>
          <p:nvPr/>
        </p:nvSpPr>
        <p:spPr bwMode="auto">
          <a:xfrm>
            <a:off x="6019800" y="2057400"/>
            <a:ext cx="1981200" cy="457200"/>
          </a:xfrm>
          <a:prstGeom prst="rect">
            <a:avLst/>
          </a:prstGeom>
          <a:solidFill>
            <a:srgbClr val="9ABC47"/>
          </a:solidFill>
          <a:ln w="9525">
            <a:solidFill>
              <a:schemeClr val="tx1"/>
            </a:solidFill>
            <a:miter lim="800000"/>
            <a:headEnd/>
            <a:tailEnd/>
          </a:ln>
          <a:effectLst/>
          <a:extLst/>
        </p:spPr>
        <p:txBody>
          <a:bodyPr wrap="none" anchor="ctr"/>
          <a:lstStyle/>
          <a:p>
            <a:pPr algn="ctr" eaLnBrk="0" hangingPunct="0"/>
            <a:r>
              <a:rPr lang="en-US" sz="2400" b="1" dirty="0">
                <a:solidFill>
                  <a:srgbClr val="32428B"/>
                </a:solidFill>
              </a:rPr>
              <a:t>TISSUES</a:t>
            </a:r>
            <a:endParaRPr lang="en-US" sz="2400" dirty="0">
              <a:solidFill>
                <a:srgbClr val="32428B"/>
              </a:solidFill>
              <a:latin typeface="B Univers 65 Bold" charset="0"/>
            </a:endParaRPr>
          </a:p>
        </p:txBody>
      </p:sp>
      <p:sp>
        <p:nvSpPr>
          <p:cNvPr id="8" name="Rectangle 24"/>
          <p:cNvSpPr>
            <a:spLocks noChangeArrowheads="1"/>
          </p:cNvSpPr>
          <p:nvPr/>
        </p:nvSpPr>
        <p:spPr bwMode="auto">
          <a:xfrm>
            <a:off x="1143000" y="2057400"/>
            <a:ext cx="1981200" cy="457200"/>
          </a:xfrm>
          <a:prstGeom prst="rect">
            <a:avLst/>
          </a:prstGeom>
          <a:solidFill>
            <a:srgbClr val="32428B"/>
          </a:solidFill>
          <a:ln w="9525">
            <a:solidFill>
              <a:schemeClr val="tx1"/>
            </a:solidFill>
            <a:miter lim="800000"/>
            <a:headEnd/>
            <a:tailEnd/>
          </a:ln>
          <a:effectLst/>
          <a:extLst/>
        </p:spPr>
        <p:txBody>
          <a:bodyPr wrap="none" anchor="ctr"/>
          <a:lstStyle/>
          <a:p>
            <a:pPr algn="ctr" eaLnBrk="0" hangingPunct="0"/>
            <a:r>
              <a:rPr lang="en-US" sz="2400" b="1" dirty="0">
                <a:solidFill>
                  <a:srgbClr val="9ABC47"/>
                </a:solidFill>
              </a:rPr>
              <a:t>ORGANS</a:t>
            </a:r>
          </a:p>
        </p:txBody>
      </p:sp>
      <p:sp>
        <p:nvSpPr>
          <p:cNvPr id="9" name="Rectangle 23"/>
          <p:cNvSpPr>
            <a:spLocks noChangeArrowheads="1"/>
          </p:cNvSpPr>
          <p:nvPr/>
        </p:nvSpPr>
        <p:spPr bwMode="auto">
          <a:xfrm>
            <a:off x="990600" y="2743200"/>
            <a:ext cx="2362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rPr>
              <a:t>●</a:t>
            </a:r>
            <a:r>
              <a:rPr lang="en-US" sz="2400" dirty="0">
                <a:solidFill>
                  <a:srgbClr val="32428B"/>
                </a:solidFill>
              </a:rPr>
              <a:t> </a:t>
            </a:r>
            <a:r>
              <a:rPr lang="en-US" sz="2400" b="1" dirty="0" smtClean="0">
                <a:solidFill>
                  <a:srgbClr val="32428B"/>
                </a:solidFill>
              </a:rPr>
              <a:t>Kidneys</a:t>
            </a:r>
            <a:endParaRPr lang="en-US" sz="2400" b="1" dirty="0">
              <a:solidFill>
                <a:srgbClr val="32428B"/>
              </a:solidFill>
            </a:endParaRPr>
          </a:p>
          <a:p>
            <a:pPr marL="233363" indent="-233363" eaLnBrk="0" hangingPunct="0">
              <a:spcBef>
                <a:spcPct val="20000"/>
              </a:spcBef>
            </a:pPr>
            <a:r>
              <a:rPr lang="en-US" sz="2400" b="1" dirty="0" smtClean="0">
                <a:solidFill>
                  <a:srgbClr val="32428B"/>
                </a:solidFill>
              </a:rPr>
              <a:t>●</a:t>
            </a:r>
            <a:r>
              <a:rPr lang="en-US" sz="2400" dirty="0" smtClean="0">
                <a:solidFill>
                  <a:srgbClr val="32428B"/>
                </a:solidFill>
              </a:rPr>
              <a:t> </a:t>
            </a:r>
            <a:r>
              <a:rPr lang="en-US" sz="2400" b="1" dirty="0" smtClean="0">
                <a:solidFill>
                  <a:srgbClr val="32428B"/>
                </a:solidFill>
              </a:rPr>
              <a:t>Liver</a:t>
            </a:r>
            <a:endParaRPr lang="en-US" sz="2400" b="1" dirty="0">
              <a:solidFill>
                <a:srgbClr val="32428B"/>
              </a:solidFill>
            </a:endParaRPr>
          </a:p>
          <a:p>
            <a:pPr marL="233363" indent="-233363" eaLnBrk="0" hangingPunct="0">
              <a:spcBef>
                <a:spcPct val="20000"/>
              </a:spcBef>
            </a:pPr>
            <a:r>
              <a:rPr lang="en-US" sz="2400" b="1" dirty="0">
                <a:solidFill>
                  <a:srgbClr val="32428B"/>
                </a:solidFill>
              </a:rPr>
              <a:t>●</a:t>
            </a:r>
            <a:r>
              <a:rPr lang="en-US" sz="2400" dirty="0">
                <a:solidFill>
                  <a:srgbClr val="32428B"/>
                </a:solidFill>
              </a:rPr>
              <a:t> </a:t>
            </a:r>
            <a:r>
              <a:rPr lang="en-US" sz="2400" b="1" dirty="0">
                <a:solidFill>
                  <a:srgbClr val="32428B"/>
                </a:solidFill>
              </a:rPr>
              <a:t>Heart </a:t>
            </a:r>
          </a:p>
          <a:p>
            <a:pPr marL="233363" indent="-233363" eaLnBrk="0" hangingPunct="0">
              <a:spcBef>
                <a:spcPct val="20000"/>
              </a:spcBef>
            </a:pPr>
            <a:r>
              <a:rPr lang="en-US" sz="2400" b="1" dirty="0">
                <a:solidFill>
                  <a:srgbClr val="32428B"/>
                </a:solidFill>
              </a:rPr>
              <a:t>●</a:t>
            </a:r>
            <a:r>
              <a:rPr lang="en-US" sz="2400" dirty="0">
                <a:solidFill>
                  <a:srgbClr val="32428B"/>
                </a:solidFill>
              </a:rPr>
              <a:t> </a:t>
            </a:r>
            <a:r>
              <a:rPr lang="en-US" sz="2400" b="1" dirty="0">
                <a:solidFill>
                  <a:srgbClr val="32428B"/>
                </a:solidFill>
              </a:rPr>
              <a:t>Lungs</a:t>
            </a:r>
          </a:p>
          <a:p>
            <a:pPr marL="233363" indent="-233363" eaLnBrk="0" hangingPunct="0">
              <a:spcBef>
                <a:spcPct val="20000"/>
              </a:spcBef>
            </a:pPr>
            <a:r>
              <a:rPr lang="en-US" sz="2400" b="1" dirty="0">
                <a:solidFill>
                  <a:srgbClr val="32428B"/>
                </a:solidFill>
              </a:rPr>
              <a:t>●</a:t>
            </a:r>
            <a:r>
              <a:rPr lang="en-US" sz="2400" dirty="0">
                <a:solidFill>
                  <a:srgbClr val="32428B"/>
                </a:solidFill>
              </a:rPr>
              <a:t> </a:t>
            </a:r>
            <a:r>
              <a:rPr lang="en-US" sz="2400" b="1" dirty="0">
                <a:solidFill>
                  <a:srgbClr val="32428B"/>
                </a:solidFill>
              </a:rPr>
              <a:t>Pancreas</a:t>
            </a:r>
          </a:p>
          <a:p>
            <a:pPr marL="233363" indent="-233363" eaLnBrk="0" hangingPunct="0">
              <a:spcBef>
                <a:spcPct val="20000"/>
              </a:spcBef>
            </a:pPr>
            <a:r>
              <a:rPr lang="en-US" sz="2400" b="1" dirty="0">
                <a:solidFill>
                  <a:srgbClr val="32428B"/>
                </a:solidFill>
              </a:rPr>
              <a:t>●</a:t>
            </a:r>
            <a:r>
              <a:rPr lang="en-US" sz="2400" dirty="0">
                <a:solidFill>
                  <a:srgbClr val="32428B"/>
                </a:solidFill>
              </a:rPr>
              <a:t> </a:t>
            </a:r>
            <a:r>
              <a:rPr lang="en-US" sz="2400" b="1" dirty="0">
                <a:solidFill>
                  <a:srgbClr val="32428B"/>
                </a:solidFill>
              </a:rPr>
              <a:t>Sm. Intestine</a:t>
            </a:r>
          </a:p>
        </p:txBody>
      </p:sp>
      <p:sp>
        <p:nvSpPr>
          <p:cNvPr id="10" name="Rectangle 4"/>
          <p:cNvSpPr>
            <a:spLocks noChangeArrowheads="1"/>
          </p:cNvSpPr>
          <p:nvPr/>
        </p:nvSpPr>
        <p:spPr bwMode="auto">
          <a:xfrm>
            <a:off x="5791200" y="2743200"/>
            <a:ext cx="2339926"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algn="r" eaLnBrk="0" hangingPunct="0">
              <a:spcBef>
                <a:spcPct val="20000"/>
              </a:spcBef>
              <a:buSzPct val="50000"/>
            </a:pPr>
            <a:r>
              <a:rPr lang="en-US" sz="2200" b="1" dirty="0" smtClean="0">
                <a:solidFill>
                  <a:srgbClr val="9ABC47"/>
                </a:solidFill>
              </a:rPr>
              <a:t>Corneas/Eyes</a:t>
            </a:r>
            <a:endParaRPr lang="en-US" sz="2200" b="1" dirty="0">
              <a:solidFill>
                <a:srgbClr val="9ABC47"/>
              </a:solidFill>
            </a:endParaRPr>
          </a:p>
          <a:p>
            <a:pPr marL="342900" algn="r" eaLnBrk="0" hangingPunct="0">
              <a:spcBef>
                <a:spcPct val="20000"/>
              </a:spcBef>
              <a:buSzPct val="50000"/>
            </a:pPr>
            <a:r>
              <a:rPr lang="en-US" sz="2200" b="1" dirty="0">
                <a:solidFill>
                  <a:srgbClr val="9ABC47"/>
                </a:solidFill>
              </a:rPr>
              <a:t>Heart Valves</a:t>
            </a:r>
          </a:p>
          <a:p>
            <a:pPr algn="r" eaLnBrk="0" hangingPunct="0">
              <a:spcBef>
                <a:spcPct val="20000"/>
              </a:spcBef>
              <a:buSzPct val="50000"/>
            </a:pPr>
            <a:endParaRPr lang="en-US" sz="2400" b="1" dirty="0">
              <a:solidFill>
                <a:srgbClr val="9ABC47"/>
              </a:solidFill>
            </a:endParaRPr>
          </a:p>
        </p:txBody>
      </p:sp>
      <p:sp>
        <p:nvSpPr>
          <p:cNvPr id="13" name="Rectangle 6"/>
          <p:cNvSpPr>
            <a:spLocks noChangeArrowheads="1"/>
          </p:cNvSpPr>
          <p:nvPr/>
        </p:nvSpPr>
        <p:spPr bwMode="auto">
          <a:xfrm>
            <a:off x="5181600" y="19812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endParaRPr lang="en-US" sz="2000" b="1" dirty="0">
              <a:solidFill>
                <a:srgbClr val="9ABC47"/>
              </a:solidFill>
              <a:latin typeface="Times New Roman" pitchFamily="18" charset="0"/>
              <a:cs typeface="Times New Roman" pitchFamily="18" charset="0"/>
            </a:endParaRPr>
          </a:p>
        </p:txBody>
      </p:sp>
      <p:sp>
        <p:nvSpPr>
          <p:cNvPr id="15" name="Rectangle 9"/>
          <p:cNvSpPr>
            <a:spLocks noChangeArrowheads="1"/>
          </p:cNvSpPr>
          <p:nvPr/>
        </p:nvSpPr>
        <p:spPr bwMode="auto">
          <a:xfrm rot="-2134633">
            <a:off x="5257800" y="41910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16" name="Rectangle 10"/>
          <p:cNvSpPr>
            <a:spLocks noChangeArrowheads="1"/>
          </p:cNvSpPr>
          <p:nvPr/>
        </p:nvSpPr>
        <p:spPr bwMode="auto">
          <a:xfrm rot="10800000">
            <a:off x="3581400" y="24384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18" name="Rectangle 13"/>
          <p:cNvSpPr>
            <a:spLocks noChangeArrowheads="1"/>
          </p:cNvSpPr>
          <p:nvPr/>
        </p:nvSpPr>
        <p:spPr bwMode="auto">
          <a:xfrm rot="-6733792">
            <a:off x="4152900" y="20955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endParaRPr lang="en-US" sz="2000" b="1" dirty="0">
              <a:solidFill>
                <a:srgbClr val="9ABC47"/>
              </a:solidFill>
              <a:latin typeface="Times New Roman" pitchFamily="18" charset="0"/>
              <a:cs typeface="Times New Roman" pitchFamily="18" charset="0"/>
            </a:endParaRPr>
          </a:p>
        </p:txBody>
      </p:sp>
      <p:sp>
        <p:nvSpPr>
          <p:cNvPr id="19" name="Rectangle 14"/>
          <p:cNvSpPr>
            <a:spLocks noChangeArrowheads="1"/>
          </p:cNvSpPr>
          <p:nvPr/>
        </p:nvSpPr>
        <p:spPr bwMode="auto">
          <a:xfrm rot="4229048">
            <a:off x="4076700" y="52197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endParaRPr lang="en-US" sz="2000" b="1" dirty="0">
              <a:solidFill>
                <a:srgbClr val="9ABC47"/>
              </a:solidFill>
              <a:latin typeface="Times New Roman" pitchFamily="18" charset="0"/>
              <a:cs typeface="Times New Roman" pitchFamily="18" charset="0"/>
            </a:endParaRPr>
          </a:p>
        </p:txBody>
      </p:sp>
      <p:sp>
        <p:nvSpPr>
          <p:cNvPr id="20" name="Rectangle 15"/>
          <p:cNvSpPr>
            <a:spLocks noChangeArrowheads="1"/>
          </p:cNvSpPr>
          <p:nvPr/>
        </p:nvSpPr>
        <p:spPr bwMode="auto">
          <a:xfrm rot="3077214">
            <a:off x="3009900" y="56007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endParaRPr lang="en-US" sz="2000" b="1" dirty="0">
              <a:solidFill>
                <a:srgbClr val="9ABC47"/>
              </a:solidFill>
              <a:latin typeface="Times New Roman" pitchFamily="18" charset="0"/>
              <a:cs typeface="Times New Roman" pitchFamily="18" charset="0"/>
            </a:endParaRPr>
          </a:p>
        </p:txBody>
      </p:sp>
      <p:sp>
        <p:nvSpPr>
          <p:cNvPr id="21" name="Rectangle 17"/>
          <p:cNvSpPr>
            <a:spLocks noChangeArrowheads="1"/>
          </p:cNvSpPr>
          <p:nvPr/>
        </p:nvSpPr>
        <p:spPr bwMode="auto">
          <a:xfrm rot="10800000">
            <a:off x="4114800" y="26670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b="1" dirty="0">
                <a:solidFill>
                  <a:srgbClr val="9ABC47"/>
                </a:solidFill>
                <a:latin typeface="Times New Roman" pitchFamily="18" charset="0"/>
              </a:rPr>
              <a:t>◄</a:t>
            </a:r>
            <a:endParaRPr lang="en-US" sz="2400" b="1" dirty="0">
              <a:solidFill>
                <a:srgbClr val="9ABC47"/>
              </a:solidFill>
              <a:latin typeface="Times New Roman" pitchFamily="18" charset="0"/>
              <a:cs typeface="Times New Roman" pitchFamily="18" charset="0"/>
            </a:endParaRPr>
          </a:p>
        </p:txBody>
      </p:sp>
      <p:sp>
        <p:nvSpPr>
          <p:cNvPr id="22" name="Rectangle 18"/>
          <p:cNvSpPr>
            <a:spLocks noChangeArrowheads="1"/>
          </p:cNvSpPr>
          <p:nvPr/>
        </p:nvSpPr>
        <p:spPr bwMode="auto">
          <a:xfrm rot="8966855">
            <a:off x="3733800" y="29718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23" name="Rectangle 19"/>
          <p:cNvSpPr>
            <a:spLocks noChangeArrowheads="1"/>
          </p:cNvSpPr>
          <p:nvPr/>
        </p:nvSpPr>
        <p:spPr bwMode="auto">
          <a:xfrm>
            <a:off x="5486400" y="59436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endParaRPr lang="en-US" sz="2000" b="1" dirty="0">
              <a:solidFill>
                <a:srgbClr val="9ABC47"/>
              </a:solidFill>
              <a:latin typeface="Times New Roman" pitchFamily="18" charset="0"/>
              <a:cs typeface="Times New Roman" pitchFamily="18" charset="0"/>
            </a:endParaRPr>
          </a:p>
        </p:txBody>
      </p:sp>
      <p:sp>
        <p:nvSpPr>
          <p:cNvPr id="24" name="Rectangle 20"/>
          <p:cNvSpPr>
            <a:spLocks noChangeArrowheads="1"/>
          </p:cNvSpPr>
          <p:nvPr/>
        </p:nvSpPr>
        <p:spPr bwMode="auto">
          <a:xfrm>
            <a:off x="4444059" y="3149765"/>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cs typeface="Times New Roman" pitchFamily="18" charset="0"/>
              </a:rPr>
              <a:t>●</a:t>
            </a:r>
            <a:endParaRPr lang="en-US" sz="2400" b="1" dirty="0">
              <a:solidFill>
                <a:srgbClr val="32428B"/>
              </a:solidFill>
              <a:latin typeface="Arial Narrow" pitchFamily="34" charset="0"/>
            </a:endParaRPr>
          </a:p>
        </p:txBody>
      </p:sp>
      <p:sp>
        <p:nvSpPr>
          <p:cNvPr id="25" name="Rectangle 22"/>
          <p:cNvSpPr>
            <a:spLocks noChangeArrowheads="1"/>
          </p:cNvSpPr>
          <p:nvPr/>
        </p:nvSpPr>
        <p:spPr bwMode="auto">
          <a:xfrm>
            <a:off x="4817210" y="3237328"/>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rPr>
              <a:t>●</a:t>
            </a:r>
            <a:endParaRPr lang="en-US" sz="3200" b="1" dirty="0">
              <a:solidFill>
                <a:srgbClr val="32428B"/>
              </a:solidFill>
              <a:latin typeface="Times New Roman" pitchFamily="18" charset="0"/>
              <a:cs typeface="Times New Roman" pitchFamily="18" charset="0"/>
            </a:endParaRPr>
          </a:p>
        </p:txBody>
      </p:sp>
      <p:sp>
        <p:nvSpPr>
          <p:cNvPr id="29" name="Rectangle 6"/>
          <p:cNvSpPr>
            <a:spLocks noChangeArrowheads="1"/>
          </p:cNvSpPr>
          <p:nvPr/>
        </p:nvSpPr>
        <p:spPr bwMode="auto">
          <a:xfrm>
            <a:off x="5334000" y="21336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endParaRPr lang="en-US" sz="2000" b="1" dirty="0">
              <a:solidFill>
                <a:srgbClr val="FF6600"/>
              </a:solidFill>
              <a:latin typeface="Times New Roman" pitchFamily="18" charset="0"/>
              <a:cs typeface="Times New Roman" pitchFamily="18" charset="0"/>
            </a:endParaRPr>
          </a:p>
        </p:txBody>
      </p:sp>
      <p:sp>
        <p:nvSpPr>
          <p:cNvPr id="30" name="Rectangle 8"/>
          <p:cNvSpPr>
            <a:spLocks noChangeArrowheads="1"/>
          </p:cNvSpPr>
          <p:nvPr/>
        </p:nvSpPr>
        <p:spPr bwMode="auto">
          <a:xfrm rot="-2440497">
            <a:off x="5045810" y="3957637"/>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33" name="Rectangle 11"/>
          <p:cNvSpPr>
            <a:spLocks noChangeArrowheads="1"/>
          </p:cNvSpPr>
          <p:nvPr/>
        </p:nvSpPr>
        <p:spPr bwMode="auto">
          <a:xfrm>
            <a:off x="5562600" y="47244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41" name="Rectangle 22"/>
          <p:cNvSpPr>
            <a:spLocks noChangeArrowheads="1"/>
          </p:cNvSpPr>
          <p:nvPr/>
        </p:nvSpPr>
        <p:spPr bwMode="auto">
          <a:xfrm>
            <a:off x="4817210" y="3504027"/>
            <a:ext cx="457200" cy="46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rPr>
              <a:t>●</a:t>
            </a:r>
            <a:endParaRPr lang="en-US" sz="3200" b="1" dirty="0">
              <a:solidFill>
                <a:srgbClr val="32428B"/>
              </a:solidFill>
              <a:latin typeface="Times New Roman" pitchFamily="18" charset="0"/>
              <a:cs typeface="Times New Roman" pitchFamily="18" charset="0"/>
            </a:endParaRPr>
          </a:p>
        </p:txBody>
      </p:sp>
      <p:sp>
        <p:nvSpPr>
          <p:cNvPr id="43" name="Rectangle 27"/>
          <p:cNvSpPr>
            <a:spLocks noChangeArrowheads="1"/>
          </p:cNvSpPr>
          <p:nvPr/>
        </p:nvSpPr>
        <p:spPr bwMode="auto">
          <a:xfrm>
            <a:off x="4861560" y="3050976"/>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rPr>
              <a:t>●</a:t>
            </a:r>
            <a:endParaRPr lang="en-US" sz="3200" b="1" dirty="0">
              <a:solidFill>
                <a:srgbClr val="32428B"/>
              </a:solidFill>
              <a:latin typeface="Times New Roman" pitchFamily="18" charset="0"/>
              <a:cs typeface="Times New Roman" pitchFamily="18" charset="0"/>
            </a:endParaRPr>
          </a:p>
        </p:txBody>
      </p:sp>
      <p:sp>
        <p:nvSpPr>
          <p:cNvPr id="45" name="Rectangle 12"/>
          <p:cNvSpPr>
            <a:spLocks noChangeArrowheads="1"/>
          </p:cNvSpPr>
          <p:nvPr/>
        </p:nvSpPr>
        <p:spPr bwMode="auto">
          <a:xfrm>
            <a:off x="4953000" y="32385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1600" b="1" dirty="0">
                <a:solidFill>
                  <a:srgbClr val="9ABC47"/>
                </a:solidFill>
                <a:latin typeface="Times New Roman" pitchFamily="18" charset="0"/>
              </a:rPr>
              <a:t>◄</a:t>
            </a:r>
            <a:endParaRPr lang="en-US" sz="2000" b="1" dirty="0">
              <a:solidFill>
                <a:srgbClr val="9ABC47"/>
              </a:solidFill>
              <a:latin typeface="Times New Roman" pitchFamily="18" charset="0"/>
              <a:cs typeface="Times New Roman" pitchFamily="18" charset="0"/>
            </a:endParaRPr>
          </a:p>
        </p:txBody>
      </p:sp>
      <p:sp>
        <p:nvSpPr>
          <p:cNvPr id="46" name="Rectangle 26"/>
          <p:cNvSpPr>
            <a:spLocks noChangeArrowheads="1"/>
          </p:cNvSpPr>
          <p:nvPr/>
        </p:nvSpPr>
        <p:spPr bwMode="auto">
          <a:xfrm>
            <a:off x="4876800" y="2601351"/>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rPr>
              <a:t>●</a:t>
            </a:r>
            <a:endParaRPr lang="en-US" sz="3200" b="1" dirty="0">
              <a:solidFill>
                <a:srgbClr val="32428B"/>
              </a:solidFill>
              <a:latin typeface="Times New Roman" pitchFamily="18" charset="0"/>
              <a:cs typeface="Times New Roman" pitchFamily="18" charset="0"/>
            </a:endParaRPr>
          </a:p>
        </p:txBody>
      </p:sp>
      <p:sp>
        <p:nvSpPr>
          <p:cNvPr id="47" name="Rectangle 27"/>
          <p:cNvSpPr>
            <a:spLocks noChangeArrowheads="1"/>
          </p:cNvSpPr>
          <p:nvPr/>
        </p:nvSpPr>
        <p:spPr bwMode="auto">
          <a:xfrm>
            <a:off x="4876800" y="2868050"/>
            <a:ext cx="457200" cy="63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0" hangingPunct="0">
              <a:spcBef>
                <a:spcPct val="20000"/>
              </a:spcBef>
            </a:pPr>
            <a:r>
              <a:rPr lang="en-US" sz="2400" b="1" dirty="0">
                <a:solidFill>
                  <a:srgbClr val="32428B"/>
                </a:solidFill>
                <a:latin typeface="Times New Roman" pitchFamily="18" charset="0"/>
              </a:rPr>
              <a:t>●</a:t>
            </a:r>
            <a:endParaRPr lang="en-US" sz="3200" b="1" dirty="0">
              <a:solidFill>
                <a:srgbClr val="32428B"/>
              </a:solidFill>
              <a:latin typeface="Times New Roman" pitchFamily="18" charset="0"/>
              <a:cs typeface="Times New Roman" pitchFamily="18" charset="0"/>
            </a:endParaRPr>
          </a:p>
        </p:txBody>
      </p:sp>
      <p:sp>
        <p:nvSpPr>
          <p:cNvPr id="48" name="Rectangle 16"/>
          <p:cNvSpPr>
            <a:spLocks noChangeArrowheads="1"/>
          </p:cNvSpPr>
          <p:nvPr/>
        </p:nvSpPr>
        <p:spPr bwMode="auto">
          <a:xfrm>
            <a:off x="8048479" y="2705100"/>
            <a:ext cx="685800" cy="3429000"/>
          </a:xfrm>
          <a:prstGeom prst="rect">
            <a:avLst/>
          </a:prstGeom>
          <a:noFill/>
          <a:ln>
            <a:noFill/>
          </a:ln>
          <a:effectLst/>
          <a:extLst/>
        </p:spPr>
        <p:txBody>
          <a:bodyPr/>
          <a:lstStyle/>
          <a:p>
            <a:pPr marL="344488" indent="-344488" eaLnBrk="0" hangingPunct="0">
              <a:spcBef>
                <a:spcPct val="20000"/>
              </a:spcBef>
            </a:pPr>
            <a:endParaRPr lang="en-US" sz="2400" b="1" dirty="0">
              <a:solidFill>
                <a:srgbClr val="FF6600"/>
              </a:solidFill>
              <a:latin typeface="Arial Narrow" pitchFamily="34" charset="0"/>
            </a:endParaRPr>
          </a:p>
        </p:txBody>
      </p:sp>
      <p:pic>
        <p:nvPicPr>
          <p:cNvPr id="1026" name="Picture 2" descr="http://kidztrainer.com/server13/photos/7m-JZR4WiR7xAM~/183855_children-running-Brother-Sister_1280x853.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6343" y="2636255"/>
            <a:ext cx="2713457" cy="262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8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4.jpg"/>
          <p:cNvPicPr>
            <a:picLocks noChangeAspect="1"/>
          </p:cNvPicPr>
          <p:nvPr/>
        </p:nvPicPr>
        <p:blipFill>
          <a:blip r:embed="rId2"/>
          <a:stretch>
            <a:fillRect/>
          </a:stretch>
        </p:blipFill>
        <p:spPr>
          <a:xfrm>
            <a:off x="0" y="-34729"/>
            <a:ext cx="9144000" cy="6858000"/>
          </a:xfrm>
          <a:prstGeom prst="rect">
            <a:avLst/>
          </a:prstGeom>
        </p:spPr>
      </p:pic>
      <p:sp>
        <p:nvSpPr>
          <p:cNvPr id="2" name="Title 1"/>
          <p:cNvSpPr>
            <a:spLocks noGrp="1"/>
          </p:cNvSpPr>
          <p:nvPr>
            <p:ph type="title"/>
          </p:nvPr>
        </p:nvSpPr>
        <p:spPr>
          <a:xfrm>
            <a:off x="161779" y="589887"/>
            <a:ext cx="8229600" cy="1143000"/>
          </a:xfrm>
        </p:spPr>
        <p:txBody>
          <a:bodyPr>
            <a:noAutofit/>
          </a:bodyPr>
          <a:lstStyle/>
          <a:p>
            <a:pPr algn="l"/>
            <a:r>
              <a:rPr lang="en-US" sz="3600" b="1" dirty="0" smtClean="0">
                <a:solidFill>
                  <a:srgbClr val="32428B"/>
                </a:solidFill>
              </a:rPr>
              <a:t>How are cardiac tissues recovered?</a:t>
            </a:r>
            <a:endParaRPr lang="en-US" sz="3600" b="1" dirty="0">
              <a:solidFill>
                <a:srgbClr val="32428B"/>
              </a:solidFill>
              <a:effectLst/>
            </a:endParaRPr>
          </a:p>
        </p:txBody>
      </p:sp>
      <p:sp>
        <p:nvSpPr>
          <p:cNvPr id="3" name="Content Placeholder 2"/>
          <p:cNvSpPr>
            <a:spLocks noGrp="1"/>
          </p:cNvSpPr>
          <p:nvPr>
            <p:ph idx="1"/>
          </p:nvPr>
        </p:nvSpPr>
        <p:spPr>
          <a:xfrm>
            <a:off x="457200" y="1828800"/>
            <a:ext cx="8077200" cy="4267200"/>
          </a:xfrm>
        </p:spPr>
        <p:txBody>
          <a:bodyPr>
            <a:normAutofit/>
          </a:bodyPr>
          <a:lstStyle/>
          <a:p>
            <a:pPr marL="914400" lvl="2" indent="-284163"/>
            <a:r>
              <a:rPr lang="en-US" dirty="0" smtClean="0">
                <a:solidFill>
                  <a:srgbClr val="32428B"/>
                </a:solidFill>
              </a:rPr>
              <a:t>The whole heart is recovered</a:t>
            </a:r>
          </a:p>
          <a:p>
            <a:pPr marL="914400" lvl="2" indent="-284163"/>
            <a:r>
              <a:rPr lang="en-US" dirty="0" smtClean="0">
                <a:solidFill>
                  <a:srgbClr val="32428B"/>
                </a:solidFill>
              </a:rPr>
              <a:t>Heart valves are carefully dissected from the heart</a:t>
            </a:r>
          </a:p>
          <a:p>
            <a:pPr marL="914400" lvl="2" indent="-284163"/>
            <a:r>
              <a:rPr lang="en-US" dirty="0" smtClean="0">
                <a:solidFill>
                  <a:srgbClr val="32428B"/>
                </a:solidFill>
              </a:rPr>
              <a:t>Cardiac tissue undergoes special processing that removes all of the donor cells</a:t>
            </a:r>
          </a:p>
          <a:p>
            <a:pPr marL="914400" lvl="2" indent="-284163"/>
            <a:r>
              <a:rPr lang="en-US" dirty="0" smtClean="0">
                <a:solidFill>
                  <a:srgbClr val="32428B"/>
                </a:solidFill>
              </a:rPr>
              <a:t>Made into specialized cardiac grafts</a:t>
            </a:r>
          </a:p>
          <a:p>
            <a:pPr marL="914400" lvl="2" indent="-914400">
              <a:buNone/>
            </a:pPr>
            <a:endParaRPr lang="en-US" sz="2200" dirty="0" smtClean="0">
              <a:solidFill>
                <a:srgbClr val="32428B"/>
              </a:solidFill>
            </a:endParaRPr>
          </a:p>
        </p:txBody>
      </p:sp>
    </p:spTree>
    <p:extLst>
      <p:ext uri="{BB962C8B-B14F-4D97-AF65-F5344CB8AC3E}">
        <p14:creationId xmlns:p14="http://schemas.microsoft.com/office/powerpoint/2010/main" val="3664386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NDN_PowerPoint4.jpg"/>
          <p:cNvPicPr>
            <a:picLocks noChangeAspect="1"/>
          </p:cNvPicPr>
          <p:nvPr/>
        </p:nvPicPr>
        <p:blipFill>
          <a:blip r:embed="rId3"/>
          <a:stretch>
            <a:fillRect/>
          </a:stretch>
        </p:blipFill>
        <p:spPr>
          <a:xfrm>
            <a:off x="0" y="-12535"/>
            <a:ext cx="9144000" cy="6858000"/>
          </a:xfrm>
          <a:prstGeom prst="rect">
            <a:avLst/>
          </a:prstGeom>
        </p:spPr>
      </p:pic>
      <p:sp>
        <p:nvSpPr>
          <p:cNvPr id="2" name="Title 1"/>
          <p:cNvSpPr>
            <a:spLocks noGrp="1"/>
          </p:cNvSpPr>
          <p:nvPr>
            <p:ph type="title"/>
          </p:nvPr>
        </p:nvSpPr>
        <p:spPr>
          <a:xfrm>
            <a:off x="161779" y="589887"/>
            <a:ext cx="8229600" cy="1143000"/>
          </a:xfrm>
        </p:spPr>
        <p:txBody>
          <a:bodyPr>
            <a:noAutofit/>
          </a:bodyPr>
          <a:lstStyle/>
          <a:p>
            <a:pPr algn="l"/>
            <a:r>
              <a:rPr lang="en-US" sz="4000" b="1" dirty="0" smtClean="0">
                <a:solidFill>
                  <a:srgbClr val="32428B"/>
                </a:solidFill>
              </a:rPr>
              <a:t>What are the different types and uses of cardiac grafts?</a:t>
            </a:r>
            <a:endParaRPr lang="en-US" sz="4000" b="1" dirty="0">
              <a:solidFill>
                <a:srgbClr val="32428B"/>
              </a:solidFill>
              <a:effectLst/>
            </a:endParaRPr>
          </a:p>
        </p:txBody>
      </p:sp>
      <p:sp>
        <p:nvSpPr>
          <p:cNvPr id="3" name="Content Placeholder 2"/>
          <p:cNvSpPr>
            <a:spLocks noGrp="1"/>
          </p:cNvSpPr>
          <p:nvPr>
            <p:ph idx="1"/>
          </p:nvPr>
        </p:nvSpPr>
        <p:spPr>
          <a:xfrm>
            <a:off x="457200" y="1828800"/>
            <a:ext cx="8229600" cy="4525963"/>
          </a:xfrm>
        </p:spPr>
        <p:txBody>
          <a:bodyPr>
            <a:normAutofit/>
          </a:bodyPr>
          <a:lstStyle/>
          <a:p>
            <a:pPr lvl="1">
              <a:buFont typeface="Arial" panose="020B0604020202020204" pitchFamily="34" charset="0"/>
              <a:buChar char="•"/>
            </a:pPr>
            <a:r>
              <a:rPr lang="en-US" sz="2200" dirty="0" smtClean="0">
                <a:solidFill>
                  <a:srgbClr val="32428B"/>
                </a:solidFill>
              </a:rPr>
              <a:t>Aortic Heart Valve</a:t>
            </a:r>
          </a:p>
          <a:p>
            <a:pPr lvl="2">
              <a:buFont typeface="Arial" panose="020B0604020202020204" pitchFamily="34" charset="0"/>
              <a:buChar char="•"/>
            </a:pPr>
            <a:r>
              <a:rPr lang="en-US" sz="2200" dirty="0" smtClean="0">
                <a:solidFill>
                  <a:srgbClr val="32428B"/>
                </a:solidFill>
              </a:rPr>
              <a:t>Aortic stenosis</a:t>
            </a:r>
          </a:p>
          <a:p>
            <a:pPr lvl="2">
              <a:buFont typeface="Arial" panose="020B0604020202020204" pitchFamily="34" charset="0"/>
              <a:buChar char="•"/>
            </a:pPr>
            <a:r>
              <a:rPr lang="en-US" sz="2200" dirty="0" smtClean="0">
                <a:solidFill>
                  <a:srgbClr val="32428B"/>
                </a:solidFill>
              </a:rPr>
              <a:t>Right ventricular outflow tract repair</a:t>
            </a:r>
          </a:p>
          <a:p>
            <a:pPr lvl="1">
              <a:buFont typeface="Arial" panose="020B0604020202020204" pitchFamily="34" charset="0"/>
              <a:buChar char="•"/>
            </a:pPr>
            <a:r>
              <a:rPr lang="en-US" sz="2200" dirty="0" smtClean="0">
                <a:solidFill>
                  <a:srgbClr val="32428B"/>
                </a:solidFill>
              </a:rPr>
              <a:t>Pulmonary Heart Valve</a:t>
            </a:r>
          </a:p>
          <a:p>
            <a:pPr lvl="2">
              <a:buFont typeface="Arial" panose="020B0604020202020204" pitchFamily="34" charset="0"/>
              <a:buChar char="•"/>
            </a:pPr>
            <a:r>
              <a:rPr lang="en-US" sz="2200" dirty="0" smtClean="0">
                <a:solidFill>
                  <a:srgbClr val="32428B"/>
                </a:solidFill>
              </a:rPr>
              <a:t>Hypoplastic left heart</a:t>
            </a:r>
          </a:p>
          <a:p>
            <a:pPr lvl="2">
              <a:buFont typeface="Arial" panose="020B0604020202020204" pitchFamily="34" charset="0"/>
              <a:buChar char="•"/>
            </a:pPr>
            <a:r>
              <a:rPr lang="en-US" sz="2200" dirty="0" smtClean="0">
                <a:solidFill>
                  <a:srgbClr val="32428B"/>
                </a:solidFill>
              </a:rPr>
              <a:t>Ross procedure</a:t>
            </a:r>
          </a:p>
          <a:p>
            <a:pPr lvl="1">
              <a:buFont typeface="Arial" panose="020B0604020202020204" pitchFamily="34" charset="0"/>
              <a:buChar char="•"/>
            </a:pPr>
            <a:r>
              <a:rPr lang="en-US" sz="2200" dirty="0" smtClean="0">
                <a:solidFill>
                  <a:srgbClr val="32428B"/>
                </a:solidFill>
              </a:rPr>
              <a:t>Pulmonary Artery</a:t>
            </a:r>
          </a:p>
          <a:p>
            <a:pPr lvl="2">
              <a:buFont typeface="Arial" panose="020B0604020202020204" pitchFamily="34" charset="0"/>
              <a:buChar char="•"/>
            </a:pPr>
            <a:r>
              <a:rPr lang="en-US" sz="2200" dirty="0" smtClean="0">
                <a:solidFill>
                  <a:srgbClr val="32428B"/>
                </a:solidFill>
              </a:rPr>
              <a:t>Tetralogy of Fallot</a:t>
            </a:r>
          </a:p>
          <a:p>
            <a:pPr lvl="2">
              <a:buFont typeface="Arial" panose="020B0604020202020204" pitchFamily="34" charset="0"/>
              <a:buChar char="•"/>
            </a:pPr>
            <a:r>
              <a:rPr lang="en-US" sz="2200" dirty="0" smtClean="0">
                <a:solidFill>
                  <a:srgbClr val="32428B"/>
                </a:solidFill>
              </a:rPr>
              <a:t>Truncus arteriosus</a:t>
            </a:r>
          </a:p>
          <a:p>
            <a:pPr lvl="1">
              <a:buFont typeface="Arial" panose="020B0604020202020204" pitchFamily="34" charset="0"/>
              <a:buChar char="•"/>
            </a:pPr>
            <a:r>
              <a:rPr lang="en-US" sz="2200" dirty="0" smtClean="0">
                <a:solidFill>
                  <a:srgbClr val="32428B"/>
                </a:solidFill>
              </a:rPr>
              <a:t>Ascending Aorta</a:t>
            </a:r>
            <a:endParaRPr lang="en-US" sz="1800" dirty="0" smtClean="0">
              <a:solidFill>
                <a:srgbClr val="32428B"/>
              </a:solidFill>
            </a:endParaRPr>
          </a:p>
          <a:p>
            <a:pPr marL="914400" lvl="2" indent="0">
              <a:buNone/>
            </a:pPr>
            <a:endParaRPr lang="en-US" dirty="0" smtClean="0">
              <a:solidFill>
                <a:srgbClr val="32428B"/>
              </a:solidFill>
            </a:endParaRPr>
          </a:p>
          <a:p>
            <a:pPr marL="457200" lvl="1" indent="0">
              <a:buNone/>
            </a:pPr>
            <a:endParaRPr lang="en-US" dirty="0" smtClean="0">
              <a:solidFill>
                <a:srgbClr val="32428B"/>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2016" y="1751135"/>
            <a:ext cx="1187184" cy="79541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1103" y="3124200"/>
            <a:ext cx="1267657" cy="84933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1089" y="4419600"/>
            <a:ext cx="1162531" cy="7788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1986" y="5562600"/>
            <a:ext cx="1023581" cy="685800"/>
          </a:xfrm>
          <a:prstGeom prst="rect">
            <a:avLst/>
          </a:prstGeom>
        </p:spPr>
      </p:pic>
    </p:spTree>
    <p:extLst>
      <p:ext uri="{BB962C8B-B14F-4D97-AF65-F5344CB8AC3E}">
        <p14:creationId xmlns:p14="http://schemas.microsoft.com/office/powerpoint/2010/main" val="2043599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TotalTime>
  <Words>574</Words>
  <Application>Microsoft Office PowerPoint</Application>
  <PresentationFormat>On-screen Show (4:3)</PresentationFormat>
  <Paragraphs>130</Paragraphs>
  <Slides>13</Slides>
  <Notes>2</Notes>
  <HiddenSlides>0</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PowerPoint Presentation</vt:lpstr>
      <vt:lpstr>Who is Nevada Donor Network (NDN)?</vt:lpstr>
      <vt:lpstr>NDN Services</vt:lpstr>
      <vt:lpstr>Centers for Medicare &amp; Medicaid Services (CMS) </vt:lpstr>
      <vt:lpstr>HIPAA Privacy Rule on Organ &amp; Tissue Donation</vt:lpstr>
      <vt:lpstr>What is Transplantable for Adults?</vt:lpstr>
      <vt:lpstr>What is Transplantable for Pediatric Donors?</vt:lpstr>
      <vt:lpstr>How are cardiac tissues recovered?</vt:lpstr>
      <vt:lpstr>What are the different types and uses of cardiac grafts?</vt:lpstr>
      <vt:lpstr>What are the benefits of human tissue over mechanical or porcine grafts?</vt:lpstr>
      <vt:lpstr>Recipients</vt:lpstr>
      <vt:lpstr>How can you help make this happen?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Russell Meurer</dc:creator>
  <cp:lastModifiedBy>Irma Sison</cp:lastModifiedBy>
  <cp:revision>51</cp:revision>
  <dcterms:created xsi:type="dcterms:W3CDTF">2014-06-18T16:54:48Z</dcterms:created>
  <dcterms:modified xsi:type="dcterms:W3CDTF">2014-12-01T23:56:33Z</dcterms:modified>
</cp:coreProperties>
</file>