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8" r:id="rId3"/>
    <p:sldId id="259" r:id="rId4"/>
    <p:sldId id="261" r:id="rId5"/>
    <p:sldId id="305" r:id="rId6"/>
    <p:sldId id="306" r:id="rId7"/>
    <p:sldId id="286" r:id="rId8"/>
    <p:sldId id="288" r:id="rId9"/>
    <p:sldId id="280" r:id="rId10"/>
    <p:sldId id="269" r:id="rId11"/>
    <p:sldId id="308" r:id="rId12"/>
    <p:sldId id="287" r:id="rId13"/>
    <p:sldId id="273" r:id="rId14"/>
    <p:sldId id="289" r:id="rId15"/>
    <p:sldId id="307" r:id="rId16"/>
    <p:sldId id="293" r:id="rId17"/>
    <p:sldId id="294" r:id="rId18"/>
    <p:sldId id="295" r:id="rId19"/>
    <p:sldId id="297" r:id="rId20"/>
    <p:sldId id="298" r:id="rId21"/>
    <p:sldId id="299" r:id="rId22"/>
    <p:sldId id="301" r:id="rId23"/>
    <p:sldId id="302" r:id="rId24"/>
    <p:sldId id="303" r:id="rId25"/>
    <p:sldId id="30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323" autoAdjust="0"/>
  </p:normalViewPr>
  <p:slideViewPr>
    <p:cSldViewPr>
      <p:cViewPr varScale="1">
        <p:scale>
          <a:sx n="113" d="100"/>
          <a:sy n="113" d="100"/>
        </p:scale>
        <p:origin x="-2370" y="-102"/>
      </p:cViewPr>
      <p:guideLst>
        <p:guide orient="horz" pos="2160"/>
        <p:guide pos="2880"/>
      </p:guideLst>
    </p:cSldViewPr>
  </p:slideViewPr>
  <p:outlineViewPr>
    <p:cViewPr>
      <p:scale>
        <a:sx n="33" d="100"/>
        <a:sy n="33" d="100"/>
      </p:scale>
      <p:origin x="48" y="15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6CE208-D6B1-491F-B162-366DAFAF30E9}" type="datetimeFigureOut">
              <a:rPr lang="en-US" smtClean="0"/>
              <a:t>12/1/2014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9703F4-171A-4DEA-8269-B77F97DC26CB}" type="slidenum">
              <a:rPr lang="en-US" smtClean="0"/>
              <a:t>‹#›</a:t>
            </a:fld>
            <a:endParaRPr lang="en-US" dirty="0"/>
          </a:p>
        </p:txBody>
      </p:sp>
    </p:spTree>
    <p:extLst>
      <p:ext uri="{BB962C8B-B14F-4D97-AF65-F5344CB8AC3E}">
        <p14:creationId xmlns:p14="http://schemas.microsoft.com/office/powerpoint/2010/main" val="129827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8A8B2-157D-4863-A953-586C48268B4B}" type="slidenum">
              <a:rPr lang="en-US" smtClean="0"/>
              <a:pPr/>
              <a:t>4</a:t>
            </a:fld>
            <a:endParaRPr lang="en-US" dirty="0"/>
          </a:p>
        </p:txBody>
      </p:sp>
    </p:spTree>
    <p:extLst>
      <p:ext uri="{BB962C8B-B14F-4D97-AF65-F5344CB8AC3E}">
        <p14:creationId xmlns:p14="http://schemas.microsoft.com/office/powerpoint/2010/main" val="136153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Nevada patients waiting as of Apr, 2013</a:t>
            </a:r>
          </a:p>
          <a:p>
            <a:r>
              <a:rPr lang="en-US" sz="1200" b="1" kern="1200" dirty="0" smtClean="0">
                <a:solidFill>
                  <a:schemeClr val="tx1"/>
                </a:solidFill>
                <a:effectLst/>
                <a:latin typeface="+mn-lt"/>
                <a:ea typeface="+mn-ea"/>
                <a:cs typeface="+mn-cs"/>
              </a:rPr>
              <a:t>Desired Organ</a:t>
            </a:r>
            <a:endParaRPr lang="en-US" sz="1200" kern="1200" dirty="0" smtClean="0">
              <a:solidFill>
                <a:schemeClr val="tx1"/>
              </a:solidFill>
              <a:effectLst/>
              <a:latin typeface="+mn-lt"/>
              <a:ea typeface="+mn-ea"/>
              <a:cs typeface="+mn-cs"/>
            </a:endParaRPr>
          </a:p>
          <a:p>
            <a:r>
              <a:rPr lang="en-US" sz="1200" b="1" kern="1200" smtClean="0">
                <a:solidFill>
                  <a:schemeClr val="tx1"/>
                </a:solidFill>
                <a:effectLst/>
                <a:latin typeface="+mn-lt"/>
                <a:ea typeface="+mn-ea"/>
                <a:cs typeface="+mn-cs"/>
              </a:rPr>
              <a:t>Heart </a:t>
            </a:r>
            <a:r>
              <a:rPr lang="en-US" sz="1200" kern="1200" smtClean="0">
                <a:solidFill>
                  <a:schemeClr val="tx1"/>
                </a:solidFill>
                <a:effectLst/>
                <a:latin typeface="+mn-lt"/>
                <a:ea typeface="+mn-ea"/>
                <a:cs typeface="+mn-cs"/>
              </a:rPr>
              <a:t>10, </a:t>
            </a:r>
            <a:r>
              <a:rPr lang="en-US" sz="1200" b="1" kern="1200" smtClean="0">
                <a:solidFill>
                  <a:schemeClr val="tx1"/>
                </a:solidFill>
                <a:effectLst/>
                <a:latin typeface="+mn-lt"/>
                <a:ea typeface="+mn-ea"/>
                <a:cs typeface="+mn-cs"/>
              </a:rPr>
              <a:t>Kidney</a:t>
            </a:r>
            <a:r>
              <a:rPr lang="en-US" sz="1200" b="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399, </a:t>
            </a:r>
            <a:r>
              <a:rPr lang="en-US" sz="1200" b="1" kern="1200" smtClean="0">
                <a:solidFill>
                  <a:schemeClr val="tx1"/>
                </a:solidFill>
                <a:effectLst/>
                <a:latin typeface="+mn-lt"/>
                <a:ea typeface="+mn-ea"/>
                <a:cs typeface="+mn-cs"/>
              </a:rPr>
              <a:t>Kidney-Pancreas </a:t>
            </a:r>
            <a:r>
              <a:rPr lang="en-US" sz="1200" kern="1200" smtClean="0">
                <a:solidFill>
                  <a:schemeClr val="tx1"/>
                </a:solidFill>
                <a:effectLst/>
                <a:latin typeface="+mn-lt"/>
                <a:ea typeface="+mn-ea"/>
                <a:cs typeface="+mn-cs"/>
              </a:rPr>
              <a:t>16, </a:t>
            </a:r>
            <a:r>
              <a:rPr lang="en-US" sz="1200" b="1" kern="1200" smtClean="0">
                <a:solidFill>
                  <a:schemeClr val="tx1"/>
                </a:solidFill>
                <a:effectLst/>
                <a:latin typeface="+mn-lt"/>
                <a:ea typeface="+mn-ea"/>
                <a:cs typeface="+mn-cs"/>
              </a:rPr>
              <a:t>Liver </a:t>
            </a:r>
            <a:r>
              <a:rPr lang="en-US" sz="1200" kern="1200" smtClean="0">
                <a:solidFill>
                  <a:schemeClr val="tx1"/>
                </a:solidFill>
                <a:effectLst/>
                <a:latin typeface="+mn-lt"/>
                <a:ea typeface="+mn-ea"/>
                <a:cs typeface="+mn-cs"/>
              </a:rPr>
              <a:t>125, </a:t>
            </a:r>
            <a:r>
              <a:rPr lang="en-US" sz="1200" b="1" kern="1200" smtClean="0">
                <a:solidFill>
                  <a:schemeClr val="tx1"/>
                </a:solidFill>
                <a:effectLst/>
                <a:latin typeface="+mn-lt"/>
                <a:ea typeface="+mn-ea"/>
                <a:cs typeface="+mn-cs"/>
              </a:rPr>
              <a:t>Lung </a:t>
            </a:r>
            <a:r>
              <a:rPr lang="en-US" sz="1200" kern="1200" smtClean="0">
                <a:solidFill>
                  <a:schemeClr val="tx1"/>
                </a:solidFill>
                <a:effectLst/>
                <a:latin typeface="+mn-lt"/>
                <a:ea typeface="+mn-ea"/>
                <a:cs typeface="+mn-cs"/>
              </a:rPr>
              <a:t>10, </a:t>
            </a:r>
            <a:r>
              <a:rPr lang="en-US" sz="1200" b="1" kern="1200" smtClean="0">
                <a:solidFill>
                  <a:schemeClr val="tx1"/>
                </a:solidFill>
                <a:effectLst/>
                <a:latin typeface="+mn-lt"/>
                <a:ea typeface="+mn-ea"/>
                <a:cs typeface="+mn-cs"/>
              </a:rPr>
              <a:t>Pancreas </a:t>
            </a:r>
            <a:r>
              <a:rPr lang="en-US" sz="1200" kern="1200" smtClean="0">
                <a:solidFill>
                  <a:schemeClr val="tx1"/>
                </a:solidFill>
                <a:effectLst/>
                <a:latin typeface="+mn-lt"/>
                <a:ea typeface="+mn-ea"/>
                <a:cs typeface="+mn-cs"/>
              </a:rPr>
              <a:t>3, </a:t>
            </a:r>
            <a:r>
              <a:rPr lang="en-US" sz="1200" b="1" kern="1200" smtClean="0">
                <a:solidFill>
                  <a:schemeClr val="tx1"/>
                </a:solidFill>
                <a:effectLst/>
                <a:latin typeface="+mn-lt"/>
                <a:ea typeface="+mn-ea"/>
                <a:cs typeface="+mn-cs"/>
              </a:rPr>
              <a:t>Total Patients  </a:t>
            </a:r>
            <a:r>
              <a:rPr lang="en-US" sz="1200" kern="1200" smtClean="0">
                <a:solidFill>
                  <a:schemeClr val="tx1"/>
                </a:solidFill>
                <a:effectLst/>
                <a:latin typeface="+mn-lt"/>
                <a:ea typeface="+mn-ea"/>
                <a:cs typeface="+mn-cs"/>
              </a:rPr>
              <a:t>547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88A8B2-157D-4863-A953-586C48268B4B}" type="slidenum">
              <a:rPr lang="en-US" smtClean="0"/>
              <a:pPr/>
              <a:t>5</a:t>
            </a:fld>
            <a:endParaRPr lang="en-US" dirty="0"/>
          </a:p>
        </p:txBody>
      </p:sp>
    </p:spTree>
    <p:extLst>
      <p:ext uri="{BB962C8B-B14F-4D97-AF65-F5344CB8AC3E}">
        <p14:creationId xmlns:p14="http://schemas.microsoft.com/office/powerpoint/2010/main" val="388828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Calibri" pitchFamily="34" charset="0"/>
              </a:defRPr>
            </a:lvl1pPr>
            <a:lvl2pPr marL="741363" indent="-284163" defTabSz="928688">
              <a:spcBef>
                <a:spcPct val="30000"/>
              </a:spcBef>
              <a:defRPr sz="1200">
                <a:solidFill>
                  <a:schemeClr val="tx1"/>
                </a:solidFill>
                <a:latin typeface="Calibri" pitchFamily="34" charset="0"/>
              </a:defRPr>
            </a:lvl2pPr>
            <a:lvl3pPr marL="1139825" indent="-227013" defTabSz="928688">
              <a:spcBef>
                <a:spcPct val="30000"/>
              </a:spcBef>
              <a:defRPr sz="1200">
                <a:solidFill>
                  <a:schemeClr val="tx1"/>
                </a:solidFill>
                <a:latin typeface="Calibri" pitchFamily="34" charset="0"/>
              </a:defRPr>
            </a:lvl3pPr>
            <a:lvl4pPr marL="1595438" indent="-227013" defTabSz="928688">
              <a:spcBef>
                <a:spcPct val="30000"/>
              </a:spcBef>
              <a:defRPr sz="1200">
                <a:solidFill>
                  <a:schemeClr val="tx1"/>
                </a:solidFill>
                <a:latin typeface="Calibri" pitchFamily="34" charset="0"/>
              </a:defRPr>
            </a:lvl4pPr>
            <a:lvl5pPr marL="2052638" indent="-227013" defTabSz="928688">
              <a:spcBef>
                <a:spcPct val="30000"/>
              </a:spcBef>
              <a:defRPr sz="1200">
                <a:solidFill>
                  <a:schemeClr val="tx1"/>
                </a:solidFill>
                <a:latin typeface="Calibri" pitchFamily="34" charset="0"/>
              </a:defRPr>
            </a:lvl5pPr>
            <a:lvl6pPr marL="2509838" indent="-227013" defTabSz="928688" eaLnBrk="0" fontAlgn="base" hangingPunct="0">
              <a:spcBef>
                <a:spcPct val="30000"/>
              </a:spcBef>
              <a:spcAft>
                <a:spcPct val="0"/>
              </a:spcAft>
              <a:defRPr sz="1200">
                <a:solidFill>
                  <a:schemeClr val="tx1"/>
                </a:solidFill>
                <a:latin typeface="Calibri" pitchFamily="34" charset="0"/>
              </a:defRPr>
            </a:lvl6pPr>
            <a:lvl7pPr marL="2967038" indent="-227013" defTabSz="928688" eaLnBrk="0" fontAlgn="base" hangingPunct="0">
              <a:spcBef>
                <a:spcPct val="30000"/>
              </a:spcBef>
              <a:spcAft>
                <a:spcPct val="0"/>
              </a:spcAft>
              <a:defRPr sz="1200">
                <a:solidFill>
                  <a:schemeClr val="tx1"/>
                </a:solidFill>
                <a:latin typeface="Calibri" pitchFamily="34" charset="0"/>
              </a:defRPr>
            </a:lvl7pPr>
            <a:lvl8pPr marL="3424238" indent="-227013" defTabSz="928688" eaLnBrk="0" fontAlgn="base" hangingPunct="0">
              <a:spcBef>
                <a:spcPct val="30000"/>
              </a:spcBef>
              <a:spcAft>
                <a:spcPct val="0"/>
              </a:spcAft>
              <a:defRPr sz="1200">
                <a:solidFill>
                  <a:schemeClr val="tx1"/>
                </a:solidFill>
                <a:latin typeface="Calibri" pitchFamily="34" charset="0"/>
              </a:defRPr>
            </a:lvl8pPr>
            <a:lvl9pPr marL="3881438" indent="-227013" defTabSz="928688" eaLnBrk="0" fontAlgn="base" hangingPunct="0">
              <a:spcBef>
                <a:spcPct val="30000"/>
              </a:spcBef>
              <a:spcAft>
                <a:spcPct val="0"/>
              </a:spcAft>
              <a:defRPr sz="1200">
                <a:solidFill>
                  <a:schemeClr val="tx1"/>
                </a:solidFill>
                <a:latin typeface="Calibri" pitchFamily="34" charset="0"/>
              </a:defRPr>
            </a:lvl9pPr>
          </a:lstStyle>
          <a:p>
            <a:pPr>
              <a:spcBef>
                <a:spcPct val="0"/>
              </a:spcBef>
            </a:pPr>
            <a:fld id="{0FB3BD3C-E1E4-4B19-B334-ADF85235B702}" type="slidenum">
              <a:rPr lang="en-US" altLang="en-US" smtClean="0">
                <a:latin typeface="Arial" charset="0"/>
              </a:rPr>
              <a:pPr>
                <a:spcBef>
                  <a:spcPct val="0"/>
                </a:spcBef>
              </a:pPr>
              <a:t>14</a:t>
            </a:fld>
            <a:endParaRPr lang="en-US" altLang="en-US" smtClean="0">
              <a:latin typeface="Arial" charset="0"/>
            </a:endParaRPr>
          </a:p>
        </p:txBody>
      </p:sp>
      <p:sp>
        <p:nvSpPr>
          <p:cNvPr id="80899" name="Rectangle 2"/>
          <p:cNvSpPr>
            <a:spLocks noGrp="1" noRot="1" noChangeAspect="1" noChangeArrowheads="1" noTextEdit="1"/>
          </p:cNvSpPr>
          <p:nvPr>
            <p:ph type="sldImg"/>
          </p:nvPr>
        </p:nvSpPr>
        <p:spPr bwMode="auto">
          <a:xfrm>
            <a:off x="1185863" y="698500"/>
            <a:ext cx="4643437"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935039" y="4414838"/>
            <a:ext cx="514032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smtClean="0">
                <a:latin typeface="Arial" charset="0"/>
              </a:rPr>
              <a:t>Generally these pts are in the ICU on a vent.  Pts that meet this criteria have experienced trauma, CVA, anoxia,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5783B6-1A2F-429C-85C2-29A45BB8C8B0}"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F3B59-65B2-4156-880C-52B30C76FE12}" type="slidenum">
              <a:rPr lang="en-US" smtClean="0"/>
              <a:t>‹#›</a:t>
            </a:fld>
            <a:endParaRPr lang="en-US" dirty="0"/>
          </a:p>
        </p:txBody>
      </p:sp>
    </p:spTree>
    <p:extLst>
      <p:ext uri="{BB962C8B-B14F-4D97-AF65-F5344CB8AC3E}">
        <p14:creationId xmlns:p14="http://schemas.microsoft.com/office/powerpoint/2010/main" val="89404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783B6-1A2F-429C-85C2-29A45BB8C8B0}"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F3B59-65B2-4156-880C-52B30C76FE12}" type="slidenum">
              <a:rPr lang="en-US" smtClean="0"/>
              <a:t>‹#›</a:t>
            </a:fld>
            <a:endParaRPr lang="en-US" dirty="0"/>
          </a:p>
        </p:txBody>
      </p:sp>
    </p:spTree>
    <p:extLst>
      <p:ext uri="{BB962C8B-B14F-4D97-AF65-F5344CB8AC3E}">
        <p14:creationId xmlns:p14="http://schemas.microsoft.com/office/powerpoint/2010/main" val="265808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783B6-1A2F-429C-85C2-29A45BB8C8B0}"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F3B59-65B2-4156-880C-52B30C76FE12}" type="slidenum">
              <a:rPr lang="en-US" smtClean="0"/>
              <a:t>‹#›</a:t>
            </a:fld>
            <a:endParaRPr lang="en-US" dirty="0"/>
          </a:p>
        </p:txBody>
      </p:sp>
    </p:spTree>
    <p:extLst>
      <p:ext uri="{BB962C8B-B14F-4D97-AF65-F5344CB8AC3E}">
        <p14:creationId xmlns:p14="http://schemas.microsoft.com/office/powerpoint/2010/main" val="3447729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734F2-947A-6240-B316-2B5F43FEA256}" type="datetimeFigureOut">
              <a:rPr lang="en-US" smtClean="0">
                <a:solidFill>
                  <a:prstClr val="black">
                    <a:tint val="75000"/>
                  </a:prstClr>
                </a:solidFill>
              </a:rPr>
              <a:pPr/>
              <a:t>12/1/2014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BF388D-960D-6B4C-9FAA-ABD5860FB9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791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734F2-947A-6240-B316-2B5F43FEA256}" type="datetimeFigureOut">
              <a:rPr lang="en-US" smtClean="0">
                <a:solidFill>
                  <a:prstClr val="black">
                    <a:tint val="75000"/>
                  </a:prstClr>
                </a:solidFill>
              </a:rPr>
              <a:pPr/>
              <a:t>12/1/2014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BF388D-960D-6B4C-9FAA-ABD5860FB9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7228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734F2-947A-6240-B316-2B5F43FEA256}" type="datetimeFigureOut">
              <a:rPr lang="en-US" smtClean="0">
                <a:solidFill>
                  <a:prstClr val="black">
                    <a:tint val="75000"/>
                  </a:prstClr>
                </a:solidFill>
              </a:rPr>
              <a:pPr/>
              <a:t>12/1/2014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BF388D-960D-6B4C-9FAA-ABD5860FB9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4439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734F2-947A-6240-B316-2B5F43FEA256}" type="datetimeFigureOut">
              <a:rPr lang="en-US" smtClean="0">
                <a:solidFill>
                  <a:prstClr val="black">
                    <a:tint val="75000"/>
                  </a:prstClr>
                </a:solidFill>
              </a:rPr>
              <a:pPr/>
              <a:t>12/1/2014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0BF388D-960D-6B4C-9FAA-ABD5860FB9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6314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734F2-947A-6240-B316-2B5F43FEA256}" type="datetimeFigureOut">
              <a:rPr lang="en-US" smtClean="0">
                <a:solidFill>
                  <a:prstClr val="black">
                    <a:tint val="75000"/>
                  </a:prstClr>
                </a:solidFill>
              </a:rPr>
              <a:pPr/>
              <a:t>12/1/2014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0BF388D-960D-6B4C-9FAA-ABD5860FB9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9213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734F2-947A-6240-B316-2B5F43FEA256}" type="datetimeFigureOut">
              <a:rPr lang="en-US" smtClean="0">
                <a:solidFill>
                  <a:prstClr val="black">
                    <a:tint val="75000"/>
                  </a:prstClr>
                </a:solidFill>
              </a:rPr>
              <a:pPr/>
              <a:t>12/1/2014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0BF388D-960D-6B4C-9FAA-ABD5860FB9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3700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734F2-947A-6240-B316-2B5F43FEA256}" type="datetimeFigureOut">
              <a:rPr lang="en-US" smtClean="0">
                <a:solidFill>
                  <a:prstClr val="black">
                    <a:tint val="75000"/>
                  </a:prstClr>
                </a:solidFill>
              </a:rPr>
              <a:pPr/>
              <a:t>12/1/2014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0BF388D-960D-6B4C-9FAA-ABD5860FB9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2190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734F2-947A-6240-B316-2B5F43FEA256}" type="datetimeFigureOut">
              <a:rPr lang="en-US" smtClean="0">
                <a:solidFill>
                  <a:prstClr val="black">
                    <a:tint val="75000"/>
                  </a:prstClr>
                </a:solidFill>
              </a:rPr>
              <a:pPr/>
              <a:t>12/1/2014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0BF388D-960D-6B4C-9FAA-ABD5860FB9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44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783B6-1A2F-429C-85C2-29A45BB8C8B0}"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F3B59-65B2-4156-880C-52B30C76FE12}" type="slidenum">
              <a:rPr lang="en-US" smtClean="0"/>
              <a:t>‹#›</a:t>
            </a:fld>
            <a:endParaRPr lang="en-US" dirty="0"/>
          </a:p>
        </p:txBody>
      </p:sp>
    </p:spTree>
    <p:extLst>
      <p:ext uri="{BB962C8B-B14F-4D97-AF65-F5344CB8AC3E}">
        <p14:creationId xmlns:p14="http://schemas.microsoft.com/office/powerpoint/2010/main" val="1903444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734F2-947A-6240-B316-2B5F43FEA256}" type="datetimeFigureOut">
              <a:rPr lang="en-US" smtClean="0">
                <a:solidFill>
                  <a:prstClr val="black">
                    <a:tint val="75000"/>
                  </a:prstClr>
                </a:solidFill>
              </a:rPr>
              <a:pPr/>
              <a:t>12/1/2014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0BF388D-960D-6B4C-9FAA-ABD5860FB9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5913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734F2-947A-6240-B316-2B5F43FEA256}" type="datetimeFigureOut">
              <a:rPr lang="en-US" smtClean="0">
                <a:solidFill>
                  <a:prstClr val="black">
                    <a:tint val="75000"/>
                  </a:prstClr>
                </a:solidFill>
              </a:rPr>
              <a:pPr/>
              <a:t>12/1/2014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BF388D-960D-6B4C-9FAA-ABD5860FB9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1503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734F2-947A-6240-B316-2B5F43FEA256}" type="datetimeFigureOut">
              <a:rPr lang="en-US" smtClean="0">
                <a:solidFill>
                  <a:prstClr val="black">
                    <a:tint val="75000"/>
                  </a:prstClr>
                </a:solidFill>
              </a:rPr>
              <a:pPr/>
              <a:t>12/1/2014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BF388D-960D-6B4C-9FAA-ABD5860FB9F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237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5783B6-1A2F-429C-85C2-29A45BB8C8B0}"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F3B59-65B2-4156-880C-52B30C76FE12}" type="slidenum">
              <a:rPr lang="en-US" smtClean="0"/>
              <a:t>‹#›</a:t>
            </a:fld>
            <a:endParaRPr lang="en-US" dirty="0"/>
          </a:p>
        </p:txBody>
      </p:sp>
    </p:spTree>
    <p:extLst>
      <p:ext uri="{BB962C8B-B14F-4D97-AF65-F5344CB8AC3E}">
        <p14:creationId xmlns:p14="http://schemas.microsoft.com/office/powerpoint/2010/main" val="184791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5783B6-1A2F-429C-85C2-29A45BB8C8B0}" type="datetimeFigureOut">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F3B59-65B2-4156-880C-52B30C76FE12}" type="slidenum">
              <a:rPr lang="en-US" smtClean="0"/>
              <a:t>‹#›</a:t>
            </a:fld>
            <a:endParaRPr lang="en-US" dirty="0"/>
          </a:p>
        </p:txBody>
      </p:sp>
    </p:spTree>
    <p:extLst>
      <p:ext uri="{BB962C8B-B14F-4D97-AF65-F5344CB8AC3E}">
        <p14:creationId xmlns:p14="http://schemas.microsoft.com/office/powerpoint/2010/main" val="154169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5783B6-1A2F-429C-85C2-29A45BB8C8B0}" type="datetimeFigureOut">
              <a:rPr lang="en-US" smtClean="0"/>
              <a:t>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DF3B59-65B2-4156-880C-52B30C76FE12}" type="slidenum">
              <a:rPr lang="en-US" smtClean="0"/>
              <a:t>‹#›</a:t>
            </a:fld>
            <a:endParaRPr lang="en-US" dirty="0"/>
          </a:p>
        </p:txBody>
      </p:sp>
    </p:spTree>
    <p:extLst>
      <p:ext uri="{BB962C8B-B14F-4D97-AF65-F5344CB8AC3E}">
        <p14:creationId xmlns:p14="http://schemas.microsoft.com/office/powerpoint/2010/main" val="3038634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5783B6-1A2F-429C-85C2-29A45BB8C8B0}" type="datetimeFigureOut">
              <a:rPr lang="en-US" smtClean="0"/>
              <a:t>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DF3B59-65B2-4156-880C-52B30C76FE12}" type="slidenum">
              <a:rPr lang="en-US" smtClean="0"/>
              <a:t>‹#›</a:t>
            </a:fld>
            <a:endParaRPr lang="en-US" dirty="0"/>
          </a:p>
        </p:txBody>
      </p:sp>
    </p:spTree>
    <p:extLst>
      <p:ext uri="{BB962C8B-B14F-4D97-AF65-F5344CB8AC3E}">
        <p14:creationId xmlns:p14="http://schemas.microsoft.com/office/powerpoint/2010/main" val="144775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783B6-1A2F-429C-85C2-29A45BB8C8B0}" type="datetimeFigureOut">
              <a:rPr lang="en-US" smtClean="0"/>
              <a:t>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DF3B59-65B2-4156-880C-52B30C76FE12}" type="slidenum">
              <a:rPr lang="en-US" smtClean="0"/>
              <a:t>‹#›</a:t>
            </a:fld>
            <a:endParaRPr lang="en-US" dirty="0"/>
          </a:p>
        </p:txBody>
      </p:sp>
    </p:spTree>
    <p:extLst>
      <p:ext uri="{BB962C8B-B14F-4D97-AF65-F5344CB8AC3E}">
        <p14:creationId xmlns:p14="http://schemas.microsoft.com/office/powerpoint/2010/main" val="1731580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783B6-1A2F-429C-85C2-29A45BB8C8B0}" type="datetimeFigureOut">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F3B59-65B2-4156-880C-52B30C76FE12}" type="slidenum">
              <a:rPr lang="en-US" smtClean="0"/>
              <a:t>‹#›</a:t>
            </a:fld>
            <a:endParaRPr lang="en-US" dirty="0"/>
          </a:p>
        </p:txBody>
      </p:sp>
    </p:spTree>
    <p:extLst>
      <p:ext uri="{BB962C8B-B14F-4D97-AF65-F5344CB8AC3E}">
        <p14:creationId xmlns:p14="http://schemas.microsoft.com/office/powerpoint/2010/main" val="3060719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783B6-1A2F-429C-85C2-29A45BB8C8B0}" type="datetimeFigureOut">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F3B59-65B2-4156-880C-52B30C76FE12}" type="slidenum">
              <a:rPr lang="en-US" smtClean="0"/>
              <a:t>‹#›</a:t>
            </a:fld>
            <a:endParaRPr lang="en-US" dirty="0"/>
          </a:p>
        </p:txBody>
      </p:sp>
    </p:spTree>
    <p:extLst>
      <p:ext uri="{BB962C8B-B14F-4D97-AF65-F5344CB8AC3E}">
        <p14:creationId xmlns:p14="http://schemas.microsoft.com/office/powerpoint/2010/main" val="243776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783B6-1A2F-429C-85C2-29A45BB8C8B0}" type="datetimeFigureOut">
              <a:rPr lang="en-US" smtClean="0"/>
              <a:t>12/1/2014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F3B59-65B2-4156-880C-52B30C76FE12}" type="slidenum">
              <a:rPr lang="en-US" smtClean="0"/>
              <a:t>‹#›</a:t>
            </a:fld>
            <a:endParaRPr lang="en-US" dirty="0"/>
          </a:p>
        </p:txBody>
      </p:sp>
    </p:spTree>
    <p:extLst>
      <p:ext uri="{BB962C8B-B14F-4D97-AF65-F5344CB8AC3E}">
        <p14:creationId xmlns:p14="http://schemas.microsoft.com/office/powerpoint/2010/main" val="46073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ABC4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2B734F2-947A-6240-B316-2B5F43FEA256}" type="datetimeFigureOut">
              <a:rPr lang="en-US" smtClean="0">
                <a:solidFill>
                  <a:prstClr val="black">
                    <a:tint val="75000"/>
                  </a:prstClr>
                </a:solidFill>
              </a:rPr>
              <a:pPr defTabSz="457200"/>
              <a:t>12/1/2014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0BF388D-960D-6B4C-9FAA-ABD5860FB9F2}"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063164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optn.or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eg.state.nv.us/NRS/NRS-451.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jpg"/>
          <p:cNvPicPr>
            <a:picLocks noChangeAspect="1"/>
          </p:cNvPicPr>
          <p:nvPr/>
        </p:nvPicPr>
        <p:blipFill>
          <a:blip r:embed="rId2"/>
          <a:stretch>
            <a:fillRect/>
          </a:stretch>
        </p:blipFill>
        <p:spPr>
          <a:xfrm>
            <a:off x="-12700" y="0"/>
            <a:ext cx="9235440" cy="6926580"/>
          </a:xfrm>
          <a:prstGeom prst="rect">
            <a:avLst/>
          </a:prstGeom>
        </p:spPr>
      </p:pic>
      <p:sp>
        <p:nvSpPr>
          <p:cNvPr id="5" name="TextBox 4"/>
          <p:cNvSpPr txBox="1"/>
          <p:nvPr/>
        </p:nvSpPr>
        <p:spPr>
          <a:xfrm>
            <a:off x="3497395" y="2276228"/>
            <a:ext cx="4796692" cy="584775"/>
          </a:xfrm>
          <a:prstGeom prst="rect">
            <a:avLst/>
          </a:prstGeom>
          <a:noFill/>
        </p:spPr>
        <p:txBody>
          <a:bodyPr wrap="square" rtlCol="0">
            <a:spAutoFit/>
          </a:bodyPr>
          <a:lstStyle/>
          <a:p>
            <a:r>
              <a:rPr lang="en-US" sz="3200" dirty="0" smtClean="0">
                <a:solidFill>
                  <a:schemeClr val="bg1"/>
                </a:solidFill>
                <a:latin typeface="Arial"/>
                <a:cs typeface="Arial"/>
              </a:rPr>
              <a:t>Nevada Donor Network</a:t>
            </a:r>
          </a:p>
        </p:txBody>
      </p:sp>
      <p:sp>
        <p:nvSpPr>
          <p:cNvPr id="2" name="TextBox 1"/>
          <p:cNvSpPr txBox="1"/>
          <p:nvPr/>
        </p:nvSpPr>
        <p:spPr>
          <a:xfrm>
            <a:off x="4343400" y="2965375"/>
            <a:ext cx="3429000" cy="461665"/>
          </a:xfrm>
          <a:prstGeom prst="rect">
            <a:avLst/>
          </a:prstGeom>
          <a:noFill/>
        </p:spPr>
        <p:txBody>
          <a:bodyPr wrap="square" rtlCol="0">
            <a:spAutoFit/>
          </a:bodyPr>
          <a:lstStyle/>
          <a:p>
            <a:r>
              <a:rPr lang="en-US" sz="2400" dirty="0" smtClean="0">
                <a:solidFill>
                  <a:schemeClr val="bg1"/>
                </a:solidFill>
              </a:rPr>
              <a:t>The Donation Process</a:t>
            </a:r>
            <a:endParaRPr lang="en-US" sz="2400" dirty="0" smtClean="0">
              <a:solidFill>
                <a:schemeClr val="bg1"/>
              </a:solidFill>
            </a:endParaRPr>
          </a:p>
        </p:txBody>
      </p:sp>
    </p:spTree>
    <p:extLst>
      <p:ext uri="{BB962C8B-B14F-4D97-AF65-F5344CB8AC3E}">
        <p14:creationId xmlns:p14="http://schemas.microsoft.com/office/powerpoint/2010/main" val="341812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2" name="Title 1"/>
          <p:cNvSpPr>
            <a:spLocks noGrp="1"/>
          </p:cNvSpPr>
          <p:nvPr>
            <p:ph type="title"/>
          </p:nvPr>
        </p:nvSpPr>
        <p:spPr>
          <a:xfrm>
            <a:off x="161779" y="589887"/>
            <a:ext cx="8229600" cy="1143000"/>
          </a:xfrm>
        </p:spPr>
        <p:txBody>
          <a:bodyPr>
            <a:noAutofit/>
          </a:bodyPr>
          <a:lstStyle/>
          <a:p>
            <a:pPr algn="l"/>
            <a:r>
              <a:rPr lang="en-US" sz="4000" b="1" dirty="0">
                <a:solidFill>
                  <a:srgbClr val="32428B"/>
                </a:solidFill>
              </a:rPr>
              <a:t>HIPAA Privacy Rule on Organ &amp; Tissue Donation</a:t>
            </a:r>
            <a:endParaRPr lang="en-US" sz="4000" b="1" dirty="0">
              <a:solidFill>
                <a:srgbClr val="32428B"/>
              </a:solidFill>
              <a:effectLst/>
            </a:endParaRPr>
          </a:p>
        </p:txBody>
      </p:sp>
      <p:sp>
        <p:nvSpPr>
          <p:cNvPr id="3" name="Content Placeholder 2"/>
          <p:cNvSpPr>
            <a:spLocks noGrp="1"/>
          </p:cNvSpPr>
          <p:nvPr>
            <p:ph idx="1"/>
          </p:nvPr>
        </p:nvSpPr>
        <p:spPr>
          <a:xfrm>
            <a:off x="457200" y="2140532"/>
            <a:ext cx="8229600" cy="4525963"/>
          </a:xfrm>
        </p:spPr>
        <p:txBody>
          <a:bodyPr/>
          <a:lstStyle/>
          <a:p>
            <a:r>
              <a:rPr lang="en-US" sz="2400" dirty="0">
                <a:solidFill>
                  <a:srgbClr val="32428B"/>
                </a:solidFill>
              </a:rPr>
              <a:t>Hospital Staff are Authorized to </a:t>
            </a:r>
            <a:r>
              <a:rPr lang="en-US" sz="2400" dirty="0" smtClean="0">
                <a:solidFill>
                  <a:srgbClr val="32428B"/>
                </a:solidFill>
              </a:rPr>
              <a:t>Release Patient </a:t>
            </a:r>
            <a:r>
              <a:rPr lang="en-US" sz="2400" dirty="0">
                <a:solidFill>
                  <a:srgbClr val="32428B"/>
                </a:solidFill>
              </a:rPr>
              <a:t>Information to NDN (OPO</a:t>
            </a:r>
            <a:r>
              <a:rPr lang="en-US" sz="2400" dirty="0" smtClean="0">
                <a:solidFill>
                  <a:srgbClr val="32428B"/>
                </a:solidFill>
              </a:rPr>
              <a:t>)</a:t>
            </a:r>
          </a:p>
          <a:p>
            <a:endParaRPr lang="en-US" sz="2400" dirty="0" smtClean="0">
              <a:solidFill>
                <a:srgbClr val="32428B"/>
              </a:solidFill>
            </a:endParaRPr>
          </a:p>
          <a:p>
            <a:r>
              <a:rPr lang="en-US" sz="2400" dirty="0">
                <a:solidFill>
                  <a:srgbClr val="32428B"/>
                </a:solidFill>
              </a:rPr>
              <a:t>CFR § 164.512(h) – Final </a:t>
            </a:r>
            <a:r>
              <a:rPr lang="en-US" sz="2400" dirty="0" smtClean="0">
                <a:solidFill>
                  <a:srgbClr val="32428B"/>
                </a:solidFill>
              </a:rPr>
              <a:t>Rule</a:t>
            </a:r>
            <a:endParaRPr lang="en-US" sz="2400" dirty="0">
              <a:solidFill>
                <a:srgbClr val="32428B"/>
              </a:solidFill>
            </a:endParaRPr>
          </a:p>
          <a:p>
            <a:pPr marL="400050" lvl="1" indent="0" algn="just">
              <a:buNone/>
            </a:pPr>
            <a:r>
              <a:rPr lang="en-US" sz="2200" dirty="0">
                <a:solidFill>
                  <a:srgbClr val="9ABC47"/>
                </a:solidFill>
              </a:rPr>
              <a:t>A covered entity may use or disclose PHI to OPOs or other entities engaged in the procurement, banking, or transplantation of cadaveric organs, eyes or tissue for the purpose of facilitating organ, eye or tissue donation and transplantation.</a:t>
            </a:r>
          </a:p>
          <a:p>
            <a:pPr marL="0" indent="0">
              <a:buNone/>
            </a:pPr>
            <a:endParaRPr lang="en-US" dirty="0">
              <a:solidFill>
                <a:srgbClr val="32428B"/>
              </a:solidFill>
            </a:endParaRPr>
          </a:p>
          <a:p>
            <a:endParaRPr lang="en-US" dirty="0">
              <a:solidFill>
                <a:srgbClr val="32428B"/>
              </a:solidFill>
            </a:endParaRPr>
          </a:p>
        </p:txBody>
      </p:sp>
    </p:spTree>
    <p:extLst>
      <p:ext uri="{BB962C8B-B14F-4D97-AF65-F5344CB8AC3E}">
        <p14:creationId xmlns:p14="http://schemas.microsoft.com/office/powerpoint/2010/main" val="1099956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2" name="Title 1"/>
          <p:cNvSpPr>
            <a:spLocks noGrp="1"/>
          </p:cNvSpPr>
          <p:nvPr>
            <p:ph type="title"/>
          </p:nvPr>
        </p:nvSpPr>
        <p:spPr>
          <a:xfrm>
            <a:off x="175846" y="586689"/>
            <a:ext cx="8229600" cy="1143000"/>
          </a:xfrm>
        </p:spPr>
        <p:txBody>
          <a:bodyPr>
            <a:normAutofit/>
          </a:bodyPr>
          <a:lstStyle/>
          <a:p>
            <a:pPr algn="l"/>
            <a:r>
              <a:rPr lang="en-US" sz="4000" b="1" dirty="0">
                <a:solidFill>
                  <a:srgbClr val="32428B"/>
                </a:solidFill>
              </a:rPr>
              <a:t>Every Opportunity Matters</a:t>
            </a:r>
          </a:p>
        </p:txBody>
      </p:sp>
      <p:sp>
        <p:nvSpPr>
          <p:cNvPr id="3" name="Content Placeholder 2"/>
          <p:cNvSpPr>
            <a:spLocks noGrp="1"/>
          </p:cNvSpPr>
          <p:nvPr>
            <p:ph idx="1"/>
          </p:nvPr>
        </p:nvSpPr>
        <p:spPr>
          <a:xfrm>
            <a:off x="381000" y="1984667"/>
            <a:ext cx="8229600" cy="4525963"/>
          </a:xfrm>
        </p:spPr>
        <p:txBody>
          <a:bodyPr>
            <a:normAutofit/>
          </a:bodyPr>
          <a:lstStyle/>
          <a:p>
            <a:r>
              <a:rPr lang="en-US" sz="2400" dirty="0">
                <a:solidFill>
                  <a:srgbClr val="32428B"/>
                </a:solidFill>
              </a:rPr>
              <a:t>2,100 New patients are added to the national organ donation waiting list every </a:t>
            </a:r>
            <a:r>
              <a:rPr lang="en-US" sz="2400" dirty="0" smtClean="0">
                <a:solidFill>
                  <a:srgbClr val="32428B"/>
                </a:solidFill>
              </a:rPr>
              <a:t>month</a:t>
            </a:r>
          </a:p>
          <a:p>
            <a:endParaRPr lang="en-US" sz="2400" dirty="0" smtClean="0">
              <a:solidFill>
                <a:srgbClr val="32428B"/>
              </a:solidFill>
            </a:endParaRPr>
          </a:p>
          <a:p>
            <a:r>
              <a:rPr lang="en-US" sz="2400" dirty="0">
                <a:solidFill>
                  <a:srgbClr val="32428B"/>
                </a:solidFill>
              </a:rPr>
              <a:t>16 to 17 people die every day while waiting for </a:t>
            </a:r>
            <a:r>
              <a:rPr lang="en-US" sz="2400" dirty="0" smtClean="0">
                <a:solidFill>
                  <a:srgbClr val="32428B"/>
                </a:solidFill>
              </a:rPr>
              <a:t>transplant</a:t>
            </a:r>
          </a:p>
          <a:p>
            <a:endParaRPr lang="en-US" sz="2400" dirty="0" smtClean="0">
              <a:solidFill>
                <a:srgbClr val="32428B"/>
              </a:solidFill>
            </a:endParaRPr>
          </a:p>
          <a:p>
            <a:r>
              <a:rPr lang="en-US" sz="2400" dirty="0">
                <a:solidFill>
                  <a:srgbClr val="32428B"/>
                </a:solidFill>
              </a:rPr>
              <a:t>10,000 to 14,000 people die each year meeting the criteria for organ donation, but</a:t>
            </a:r>
            <a:r>
              <a:rPr lang="en-US" sz="2400" dirty="0" smtClean="0">
                <a:solidFill>
                  <a:srgbClr val="32428B"/>
                </a:solidFill>
              </a:rPr>
              <a:t>….</a:t>
            </a:r>
          </a:p>
          <a:p>
            <a:endParaRPr lang="en-US" sz="2400" dirty="0" smtClean="0">
              <a:solidFill>
                <a:srgbClr val="32428B"/>
              </a:solidFill>
            </a:endParaRPr>
          </a:p>
          <a:p>
            <a:r>
              <a:rPr lang="en-US" sz="2400" dirty="0">
                <a:solidFill>
                  <a:srgbClr val="32428B"/>
                </a:solidFill>
              </a:rPr>
              <a:t>Less than 1/2 of those people actually become organ donors</a:t>
            </a:r>
          </a:p>
        </p:txBody>
      </p:sp>
    </p:spTree>
    <p:extLst>
      <p:ext uri="{BB962C8B-B14F-4D97-AF65-F5344CB8AC3E}">
        <p14:creationId xmlns:p14="http://schemas.microsoft.com/office/powerpoint/2010/main" val="26057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2" name="Title 1"/>
          <p:cNvSpPr>
            <a:spLocks noGrp="1"/>
          </p:cNvSpPr>
          <p:nvPr>
            <p:ph type="title"/>
          </p:nvPr>
        </p:nvSpPr>
        <p:spPr>
          <a:xfrm>
            <a:off x="161779" y="589887"/>
            <a:ext cx="8229600" cy="1143000"/>
          </a:xfrm>
        </p:spPr>
        <p:txBody>
          <a:bodyPr>
            <a:noAutofit/>
          </a:bodyPr>
          <a:lstStyle/>
          <a:p>
            <a:pPr algn="l"/>
            <a:r>
              <a:rPr lang="en-US" sz="4000" b="1" dirty="0" smtClean="0">
                <a:solidFill>
                  <a:srgbClr val="32428B"/>
                </a:solidFill>
              </a:rPr>
              <a:t>What is Transplantable for Adults?</a:t>
            </a:r>
            <a:endParaRPr lang="en-US" sz="4000" b="1" dirty="0">
              <a:solidFill>
                <a:srgbClr val="32428B"/>
              </a:solidFill>
              <a:effectLst/>
            </a:endParaRPr>
          </a:p>
        </p:txBody>
      </p:sp>
      <p:sp>
        <p:nvSpPr>
          <p:cNvPr id="7" name="Rectangle 5"/>
          <p:cNvSpPr>
            <a:spLocks noChangeArrowheads="1"/>
          </p:cNvSpPr>
          <p:nvPr/>
        </p:nvSpPr>
        <p:spPr bwMode="auto">
          <a:xfrm>
            <a:off x="6019800" y="2057400"/>
            <a:ext cx="1981200" cy="457200"/>
          </a:xfrm>
          <a:prstGeom prst="rect">
            <a:avLst/>
          </a:prstGeom>
          <a:solidFill>
            <a:srgbClr val="9ABC47"/>
          </a:solidFill>
          <a:ln w="9525">
            <a:solidFill>
              <a:schemeClr val="tx1"/>
            </a:solidFill>
            <a:miter lim="800000"/>
            <a:headEnd/>
            <a:tailEnd/>
          </a:ln>
          <a:effectLst/>
          <a:extLst/>
        </p:spPr>
        <p:txBody>
          <a:bodyPr wrap="none" anchor="ctr"/>
          <a:lstStyle/>
          <a:p>
            <a:pPr algn="ctr" eaLnBrk="0" hangingPunct="0"/>
            <a:r>
              <a:rPr lang="en-US" sz="2400" b="1" dirty="0">
                <a:solidFill>
                  <a:srgbClr val="32428B"/>
                </a:solidFill>
              </a:rPr>
              <a:t>TISSUES</a:t>
            </a:r>
            <a:endParaRPr lang="en-US" sz="2400" dirty="0">
              <a:solidFill>
                <a:srgbClr val="32428B"/>
              </a:solidFill>
              <a:latin typeface="B Univers 65 Bold" charset="0"/>
            </a:endParaRPr>
          </a:p>
        </p:txBody>
      </p:sp>
      <p:sp>
        <p:nvSpPr>
          <p:cNvPr id="8" name="Rectangle 24"/>
          <p:cNvSpPr>
            <a:spLocks noChangeArrowheads="1"/>
          </p:cNvSpPr>
          <p:nvPr/>
        </p:nvSpPr>
        <p:spPr bwMode="auto">
          <a:xfrm>
            <a:off x="1143000" y="2057400"/>
            <a:ext cx="1981200" cy="457200"/>
          </a:xfrm>
          <a:prstGeom prst="rect">
            <a:avLst/>
          </a:prstGeom>
          <a:solidFill>
            <a:srgbClr val="32428B"/>
          </a:solidFill>
          <a:ln w="9525">
            <a:solidFill>
              <a:schemeClr val="tx1"/>
            </a:solidFill>
            <a:miter lim="800000"/>
            <a:headEnd/>
            <a:tailEnd/>
          </a:ln>
          <a:effectLst/>
          <a:extLst/>
        </p:spPr>
        <p:txBody>
          <a:bodyPr wrap="none" anchor="ctr"/>
          <a:lstStyle/>
          <a:p>
            <a:pPr algn="ctr" eaLnBrk="0" hangingPunct="0"/>
            <a:r>
              <a:rPr lang="en-US" sz="2400" b="1" dirty="0">
                <a:solidFill>
                  <a:srgbClr val="9ABC47"/>
                </a:solidFill>
              </a:rPr>
              <a:t>ORGANS</a:t>
            </a:r>
          </a:p>
        </p:txBody>
      </p:sp>
      <p:sp>
        <p:nvSpPr>
          <p:cNvPr id="9" name="Rectangle 23"/>
          <p:cNvSpPr>
            <a:spLocks noChangeArrowheads="1"/>
          </p:cNvSpPr>
          <p:nvPr/>
        </p:nvSpPr>
        <p:spPr bwMode="auto">
          <a:xfrm>
            <a:off x="990600" y="2743200"/>
            <a:ext cx="2362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2400" b="1" dirty="0">
                <a:solidFill>
                  <a:srgbClr val="32428B"/>
                </a:solidFill>
              </a:rPr>
              <a:t>●</a:t>
            </a:r>
            <a:r>
              <a:rPr lang="en-US" sz="2400" dirty="0">
                <a:solidFill>
                  <a:srgbClr val="32428B"/>
                </a:solidFill>
              </a:rPr>
              <a:t> </a:t>
            </a:r>
            <a:r>
              <a:rPr lang="en-US" sz="2400" b="1" dirty="0" smtClean="0">
                <a:solidFill>
                  <a:srgbClr val="32428B"/>
                </a:solidFill>
              </a:rPr>
              <a:t>Kidneys</a:t>
            </a:r>
            <a:endParaRPr lang="en-US" sz="2400" b="1" dirty="0">
              <a:solidFill>
                <a:srgbClr val="32428B"/>
              </a:solidFill>
            </a:endParaRPr>
          </a:p>
          <a:p>
            <a:pPr marL="233363" indent="-233363" eaLnBrk="0" hangingPunct="0">
              <a:spcBef>
                <a:spcPct val="20000"/>
              </a:spcBef>
            </a:pPr>
            <a:r>
              <a:rPr lang="en-US" sz="2400" b="1" dirty="0" smtClean="0">
                <a:solidFill>
                  <a:srgbClr val="32428B"/>
                </a:solidFill>
              </a:rPr>
              <a:t>●</a:t>
            </a:r>
            <a:r>
              <a:rPr lang="en-US" sz="2400" dirty="0" smtClean="0">
                <a:solidFill>
                  <a:srgbClr val="32428B"/>
                </a:solidFill>
              </a:rPr>
              <a:t> </a:t>
            </a:r>
            <a:r>
              <a:rPr lang="en-US" sz="2400" b="1" dirty="0" smtClean="0">
                <a:solidFill>
                  <a:srgbClr val="32428B"/>
                </a:solidFill>
              </a:rPr>
              <a:t>Liver</a:t>
            </a:r>
            <a:endParaRPr lang="en-US" sz="2400" b="1" dirty="0">
              <a:solidFill>
                <a:srgbClr val="32428B"/>
              </a:solidFill>
            </a:endParaRPr>
          </a:p>
          <a:p>
            <a:pPr marL="233363" indent="-233363" eaLnBrk="0" hangingPunct="0">
              <a:spcBef>
                <a:spcPct val="20000"/>
              </a:spcBef>
            </a:pPr>
            <a:r>
              <a:rPr lang="en-US" sz="2400" b="1" dirty="0">
                <a:solidFill>
                  <a:srgbClr val="32428B"/>
                </a:solidFill>
              </a:rPr>
              <a:t>●</a:t>
            </a:r>
            <a:r>
              <a:rPr lang="en-US" sz="2400" dirty="0">
                <a:solidFill>
                  <a:srgbClr val="32428B"/>
                </a:solidFill>
              </a:rPr>
              <a:t> </a:t>
            </a:r>
            <a:r>
              <a:rPr lang="en-US" sz="2400" b="1" dirty="0">
                <a:solidFill>
                  <a:srgbClr val="32428B"/>
                </a:solidFill>
              </a:rPr>
              <a:t>Heart </a:t>
            </a:r>
          </a:p>
          <a:p>
            <a:pPr marL="233363" indent="-233363" eaLnBrk="0" hangingPunct="0">
              <a:spcBef>
                <a:spcPct val="20000"/>
              </a:spcBef>
            </a:pPr>
            <a:r>
              <a:rPr lang="en-US" sz="2400" b="1" dirty="0">
                <a:solidFill>
                  <a:srgbClr val="32428B"/>
                </a:solidFill>
              </a:rPr>
              <a:t>●</a:t>
            </a:r>
            <a:r>
              <a:rPr lang="en-US" sz="2400" dirty="0">
                <a:solidFill>
                  <a:srgbClr val="32428B"/>
                </a:solidFill>
              </a:rPr>
              <a:t> </a:t>
            </a:r>
            <a:r>
              <a:rPr lang="en-US" sz="2400" b="1" dirty="0">
                <a:solidFill>
                  <a:srgbClr val="32428B"/>
                </a:solidFill>
              </a:rPr>
              <a:t>Lungs</a:t>
            </a:r>
          </a:p>
          <a:p>
            <a:pPr marL="233363" indent="-233363" eaLnBrk="0" hangingPunct="0">
              <a:spcBef>
                <a:spcPct val="20000"/>
              </a:spcBef>
            </a:pPr>
            <a:r>
              <a:rPr lang="en-US" sz="2400" b="1" dirty="0">
                <a:solidFill>
                  <a:srgbClr val="32428B"/>
                </a:solidFill>
              </a:rPr>
              <a:t>●</a:t>
            </a:r>
            <a:r>
              <a:rPr lang="en-US" sz="2400" dirty="0">
                <a:solidFill>
                  <a:srgbClr val="32428B"/>
                </a:solidFill>
              </a:rPr>
              <a:t> </a:t>
            </a:r>
            <a:r>
              <a:rPr lang="en-US" sz="2400" b="1" dirty="0">
                <a:solidFill>
                  <a:srgbClr val="32428B"/>
                </a:solidFill>
              </a:rPr>
              <a:t>Pancreas</a:t>
            </a:r>
          </a:p>
          <a:p>
            <a:pPr marL="233363" indent="-233363" eaLnBrk="0" hangingPunct="0">
              <a:spcBef>
                <a:spcPct val="20000"/>
              </a:spcBef>
            </a:pPr>
            <a:r>
              <a:rPr lang="en-US" sz="2400" b="1" dirty="0">
                <a:solidFill>
                  <a:srgbClr val="32428B"/>
                </a:solidFill>
              </a:rPr>
              <a:t>●</a:t>
            </a:r>
            <a:r>
              <a:rPr lang="en-US" sz="2400" dirty="0">
                <a:solidFill>
                  <a:srgbClr val="32428B"/>
                </a:solidFill>
              </a:rPr>
              <a:t> </a:t>
            </a:r>
            <a:r>
              <a:rPr lang="en-US" sz="2400" b="1" dirty="0">
                <a:solidFill>
                  <a:srgbClr val="32428B"/>
                </a:solidFill>
              </a:rPr>
              <a:t>Sm. Intestine</a:t>
            </a:r>
          </a:p>
        </p:txBody>
      </p:sp>
      <p:sp>
        <p:nvSpPr>
          <p:cNvPr id="10" name="Rectangle 4"/>
          <p:cNvSpPr>
            <a:spLocks noChangeArrowheads="1"/>
          </p:cNvSpPr>
          <p:nvPr/>
        </p:nvSpPr>
        <p:spPr bwMode="auto">
          <a:xfrm>
            <a:off x="5791200" y="2743200"/>
            <a:ext cx="233992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hangingPunct="0">
              <a:spcBef>
                <a:spcPct val="20000"/>
              </a:spcBef>
              <a:buSzPct val="50000"/>
            </a:pPr>
            <a:r>
              <a:rPr lang="en-US" sz="2400" b="1" dirty="0">
                <a:solidFill>
                  <a:srgbClr val="9ABC47"/>
                </a:solidFill>
              </a:rPr>
              <a:t>Cornea/Eyes</a:t>
            </a:r>
          </a:p>
          <a:p>
            <a:pPr algn="r" eaLnBrk="0" hangingPunct="0">
              <a:spcBef>
                <a:spcPct val="20000"/>
              </a:spcBef>
              <a:buSzPct val="50000"/>
            </a:pPr>
            <a:r>
              <a:rPr lang="en-US" sz="2400" b="1" dirty="0">
                <a:solidFill>
                  <a:srgbClr val="9ABC47"/>
                </a:solidFill>
              </a:rPr>
              <a:t>Heart Valves</a:t>
            </a:r>
          </a:p>
          <a:p>
            <a:pPr algn="r" eaLnBrk="0" hangingPunct="0">
              <a:spcBef>
                <a:spcPct val="20000"/>
              </a:spcBef>
              <a:buSzPct val="50000"/>
            </a:pPr>
            <a:r>
              <a:rPr lang="en-US" sz="2400" b="1" dirty="0">
                <a:solidFill>
                  <a:srgbClr val="9ABC47"/>
                </a:solidFill>
              </a:rPr>
              <a:t>Veins</a:t>
            </a:r>
          </a:p>
          <a:p>
            <a:pPr algn="r" eaLnBrk="0" hangingPunct="0">
              <a:spcBef>
                <a:spcPct val="20000"/>
              </a:spcBef>
              <a:buSzPct val="50000"/>
            </a:pPr>
            <a:r>
              <a:rPr lang="en-US" sz="2400" b="1" dirty="0" smtClean="0">
                <a:solidFill>
                  <a:srgbClr val="9ABC47"/>
                </a:solidFill>
              </a:rPr>
              <a:t>Skin</a:t>
            </a:r>
            <a:endParaRPr lang="en-US" sz="2400" b="1" dirty="0">
              <a:solidFill>
                <a:srgbClr val="9ABC47"/>
              </a:solidFill>
            </a:endParaRPr>
          </a:p>
          <a:p>
            <a:pPr algn="r" eaLnBrk="0" hangingPunct="0">
              <a:spcBef>
                <a:spcPct val="20000"/>
              </a:spcBef>
              <a:buSzPct val="50000"/>
            </a:pPr>
            <a:r>
              <a:rPr lang="en-US" sz="2400" b="1" dirty="0">
                <a:solidFill>
                  <a:srgbClr val="9ABC47"/>
                </a:solidFill>
              </a:rPr>
              <a:t>Bone</a:t>
            </a:r>
          </a:p>
          <a:p>
            <a:pPr algn="r" eaLnBrk="0" hangingPunct="0">
              <a:spcBef>
                <a:spcPct val="20000"/>
              </a:spcBef>
              <a:buSzPct val="50000"/>
            </a:pPr>
            <a:r>
              <a:rPr lang="en-US" sz="2400" b="1" dirty="0">
                <a:solidFill>
                  <a:srgbClr val="9ABC47"/>
                </a:solidFill>
              </a:rPr>
              <a:t>Tendons</a:t>
            </a:r>
          </a:p>
          <a:p>
            <a:pPr algn="r" eaLnBrk="0" hangingPunct="0">
              <a:spcBef>
                <a:spcPct val="20000"/>
              </a:spcBef>
              <a:buSzPct val="50000"/>
            </a:pPr>
            <a:r>
              <a:rPr lang="en-US" sz="2400" b="1" dirty="0" smtClean="0">
                <a:solidFill>
                  <a:srgbClr val="9ABC47"/>
                </a:solidFill>
              </a:rPr>
              <a:t>Cartilage</a:t>
            </a:r>
            <a:endParaRPr lang="en-US" sz="2400" b="1" dirty="0">
              <a:solidFill>
                <a:srgbClr val="9ABC47"/>
              </a:solidFill>
            </a:endParaRPr>
          </a:p>
        </p:txBody>
      </p:sp>
      <p:pic>
        <p:nvPicPr>
          <p:cNvPr id="11" name="Picture 3" descr="Runner_BM_clipped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5759" y="1803883"/>
            <a:ext cx="3276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5181600" y="19812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1600" b="1" dirty="0">
                <a:solidFill>
                  <a:srgbClr val="9ABC47"/>
                </a:solidFill>
                <a:latin typeface="Times New Roman" pitchFamily="18" charset="0"/>
              </a:rPr>
              <a:t>◄</a:t>
            </a:r>
            <a:endParaRPr lang="en-US" sz="2000" b="1" dirty="0">
              <a:solidFill>
                <a:srgbClr val="9ABC47"/>
              </a:solidFill>
              <a:latin typeface="Times New Roman" pitchFamily="18" charset="0"/>
              <a:cs typeface="Times New Roman" pitchFamily="18" charset="0"/>
            </a:endParaRPr>
          </a:p>
        </p:txBody>
      </p:sp>
      <p:sp>
        <p:nvSpPr>
          <p:cNvPr id="15" name="Rectangle 9"/>
          <p:cNvSpPr>
            <a:spLocks noChangeArrowheads="1"/>
          </p:cNvSpPr>
          <p:nvPr/>
        </p:nvSpPr>
        <p:spPr bwMode="auto">
          <a:xfrm rot="-2134633">
            <a:off x="5257800" y="41910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1600" b="1" dirty="0">
                <a:solidFill>
                  <a:srgbClr val="9ABC47"/>
                </a:solidFill>
                <a:latin typeface="Times New Roman" pitchFamily="18" charset="0"/>
              </a:rPr>
              <a:t>◄</a:t>
            </a:r>
            <a:endParaRPr lang="en-US" sz="2000" b="1" dirty="0">
              <a:solidFill>
                <a:srgbClr val="9ABC47"/>
              </a:solidFill>
              <a:latin typeface="Times New Roman" pitchFamily="18" charset="0"/>
              <a:cs typeface="Times New Roman" pitchFamily="18" charset="0"/>
            </a:endParaRPr>
          </a:p>
        </p:txBody>
      </p:sp>
      <p:sp>
        <p:nvSpPr>
          <p:cNvPr id="16" name="Rectangle 10"/>
          <p:cNvSpPr>
            <a:spLocks noChangeArrowheads="1"/>
          </p:cNvSpPr>
          <p:nvPr/>
        </p:nvSpPr>
        <p:spPr bwMode="auto">
          <a:xfrm rot="10800000">
            <a:off x="3581400" y="24384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1600" b="1" dirty="0">
                <a:solidFill>
                  <a:srgbClr val="9ABC47"/>
                </a:solidFill>
                <a:latin typeface="Times New Roman" pitchFamily="18" charset="0"/>
              </a:rPr>
              <a:t>◄</a:t>
            </a:r>
            <a:endParaRPr lang="en-US" sz="2000" b="1" dirty="0">
              <a:solidFill>
                <a:srgbClr val="9ABC47"/>
              </a:solidFill>
              <a:latin typeface="Times New Roman" pitchFamily="18" charset="0"/>
              <a:cs typeface="Times New Roman" pitchFamily="18" charset="0"/>
            </a:endParaRPr>
          </a:p>
        </p:txBody>
      </p:sp>
      <p:sp>
        <p:nvSpPr>
          <p:cNvPr id="18" name="Rectangle 13"/>
          <p:cNvSpPr>
            <a:spLocks noChangeArrowheads="1"/>
          </p:cNvSpPr>
          <p:nvPr/>
        </p:nvSpPr>
        <p:spPr bwMode="auto">
          <a:xfrm rot="-6733792">
            <a:off x="4152900" y="20955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1600" b="1" dirty="0">
                <a:solidFill>
                  <a:srgbClr val="9ABC47"/>
                </a:solidFill>
                <a:latin typeface="Times New Roman" pitchFamily="18" charset="0"/>
              </a:rPr>
              <a:t>◄</a:t>
            </a:r>
            <a:endParaRPr lang="en-US" sz="2000" b="1" dirty="0">
              <a:solidFill>
                <a:srgbClr val="9ABC47"/>
              </a:solidFill>
              <a:latin typeface="Times New Roman" pitchFamily="18" charset="0"/>
              <a:cs typeface="Times New Roman" pitchFamily="18" charset="0"/>
            </a:endParaRPr>
          </a:p>
        </p:txBody>
      </p:sp>
      <p:sp>
        <p:nvSpPr>
          <p:cNvPr id="19" name="Rectangle 14"/>
          <p:cNvSpPr>
            <a:spLocks noChangeArrowheads="1"/>
          </p:cNvSpPr>
          <p:nvPr/>
        </p:nvSpPr>
        <p:spPr bwMode="auto">
          <a:xfrm rot="4229048">
            <a:off x="4076700" y="52197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1600" b="1" dirty="0">
                <a:solidFill>
                  <a:srgbClr val="9ABC47"/>
                </a:solidFill>
                <a:latin typeface="Times New Roman" pitchFamily="18" charset="0"/>
              </a:rPr>
              <a:t>◄</a:t>
            </a:r>
            <a:endParaRPr lang="en-US" sz="2000" b="1" dirty="0">
              <a:solidFill>
                <a:srgbClr val="9ABC47"/>
              </a:solidFill>
              <a:latin typeface="Times New Roman" pitchFamily="18" charset="0"/>
              <a:cs typeface="Times New Roman" pitchFamily="18" charset="0"/>
            </a:endParaRPr>
          </a:p>
        </p:txBody>
      </p:sp>
      <p:sp>
        <p:nvSpPr>
          <p:cNvPr id="20" name="Rectangle 15"/>
          <p:cNvSpPr>
            <a:spLocks noChangeArrowheads="1"/>
          </p:cNvSpPr>
          <p:nvPr/>
        </p:nvSpPr>
        <p:spPr bwMode="auto">
          <a:xfrm rot="3077214">
            <a:off x="3009900" y="56007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1600" b="1" dirty="0">
                <a:solidFill>
                  <a:srgbClr val="9ABC47"/>
                </a:solidFill>
                <a:latin typeface="Times New Roman" pitchFamily="18" charset="0"/>
              </a:rPr>
              <a:t>◄</a:t>
            </a:r>
            <a:endParaRPr lang="en-US" sz="2000" b="1" dirty="0">
              <a:solidFill>
                <a:srgbClr val="9ABC47"/>
              </a:solidFill>
              <a:latin typeface="Times New Roman" pitchFamily="18" charset="0"/>
              <a:cs typeface="Times New Roman" pitchFamily="18" charset="0"/>
            </a:endParaRPr>
          </a:p>
        </p:txBody>
      </p:sp>
      <p:sp>
        <p:nvSpPr>
          <p:cNvPr id="21" name="Rectangle 17"/>
          <p:cNvSpPr>
            <a:spLocks noChangeArrowheads="1"/>
          </p:cNvSpPr>
          <p:nvPr/>
        </p:nvSpPr>
        <p:spPr bwMode="auto">
          <a:xfrm rot="10800000">
            <a:off x="4114800" y="26670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b="1" dirty="0">
                <a:solidFill>
                  <a:srgbClr val="9ABC47"/>
                </a:solidFill>
                <a:latin typeface="Times New Roman" pitchFamily="18" charset="0"/>
              </a:rPr>
              <a:t>◄</a:t>
            </a:r>
            <a:endParaRPr lang="en-US" sz="2400" b="1" dirty="0">
              <a:solidFill>
                <a:srgbClr val="9ABC47"/>
              </a:solidFill>
              <a:latin typeface="Times New Roman" pitchFamily="18" charset="0"/>
              <a:cs typeface="Times New Roman" pitchFamily="18" charset="0"/>
            </a:endParaRPr>
          </a:p>
        </p:txBody>
      </p:sp>
      <p:sp>
        <p:nvSpPr>
          <p:cNvPr id="22" name="Rectangle 18"/>
          <p:cNvSpPr>
            <a:spLocks noChangeArrowheads="1"/>
          </p:cNvSpPr>
          <p:nvPr/>
        </p:nvSpPr>
        <p:spPr bwMode="auto">
          <a:xfrm rot="8966855">
            <a:off x="3733800" y="29718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1600" b="1" dirty="0">
                <a:solidFill>
                  <a:srgbClr val="9ABC47"/>
                </a:solidFill>
                <a:latin typeface="Times New Roman" pitchFamily="18" charset="0"/>
              </a:rPr>
              <a:t>◄</a:t>
            </a:r>
            <a:endParaRPr lang="en-US" sz="2000" b="1" dirty="0">
              <a:solidFill>
                <a:srgbClr val="9ABC47"/>
              </a:solidFill>
              <a:latin typeface="Times New Roman" pitchFamily="18" charset="0"/>
              <a:cs typeface="Times New Roman" pitchFamily="18" charset="0"/>
            </a:endParaRPr>
          </a:p>
        </p:txBody>
      </p:sp>
      <p:sp>
        <p:nvSpPr>
          <p:cNvPr id="23" name="Rectangle 19"/>
          <p:cNvSpPr>
            <a:spLocks noChangeArrowheads="1"/>
          </p:cNvSpPr>
          <p:nvPr/>
        </p:nvSpPr>
        <p:spPr bwMode="auto">
          <a:xfrm>
            <a:off x="5486400" y="59436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1600" b="1" dirty="0">
                <a:solidFill>
                  <a:srgbClr val="9ABC47"/>
                </a:solidFill>
                <a:latin typeface="Times New Roman" pitchFamily="18" charset="0"/>
              </a:rPr>
              <a:t>◄</a:t>
            </a:r>
            <a:endParaRPr lang="en-US" sz="2000" b="1" dirty="0">
              <a:solidFill>
                <a:srgbClr val="9ABC47"/>
              </a:solidFill>
              <a:latin typeface="Times New Roman" pitchFamily="18" charset="0"/>
              <a:cs typeface="Times New Roman" pitchFamily="18" charset="0"/>
            </a:endParaRPr>
          </a:p>
        </p:txBody>
      </p:sp>
      <p:sp>
        <p:nvSpPr>
          <p:cNvPr id="24" name="Rectangle 20"/>
          <p:cNvSpPr>
            <a:spLocks noChangeArrowheads="1"/>
          </p:cNvSpPr>
          <p:nvPr/>
        </p:nvSpPr>
        <p:spPr bwMode="auto">
          <a:xfrm>
            <a:off x="4444059" y="3149765"/>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2400" b="1" dirty="0">
                <a:solidFill>
                  <a:srgbClr val="32428B"/>
                </a:solidFill>
                <a:latin typeface="Times New Roman" pitchFamily="18" charset="0"/>
                <a:cs typeface="Times New Roman" pitchFamily="18" charset="0"/>
              </a:rPr>
              <a:t>●</a:t>
            </a:r>
            <a:endParaRPr lang="en-US" sz="2400" b="1" dirty="0">
              <a:solidFill>
                <a:srgbClr val="32428B"/>
              </a:solidFill>
              <a:latin typeface="Arial Narrow" pitchFamily="34" charset="0"/>
            </a:endParaRPr>
          </a:p>
        </p:txBody>
      </p:sp>
      <p:sp>
        <p:nvSpPr>
          <p:cNvPr id="25" name="Rectangle 22"/>
          <p:cNvSpPr>
            <a:spLocks noChangeArrowheads="1"/>
          </p:cNvSpPr>
          <p:nvPr/>
        </p:nvSpPr>
        <p:spPr bwMode="auto">
          <a:xfrm>
            <a:off x="4817210" y="3237328"/>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2400" b="1" dirty="0">
                <a:solidFill>
                  <a:srgbClr val="32428B"/>
                </a:solidFill>
                <a:latin typeface="Times New Roman" pitchFamily="18" charset="0"/>
              </a:rPr>
              <a:t>●</a:t>
            </a:r>
            <a:endParaRPr lang="en-US" sz="3200" b="1" dirty="0">
              <a:solidFill>
                <a:srgbClr val="32428B"/>
              </a:solidFill>
              <a:latin typeface="Times New Roman" pitchFamily="18" charset="0"/>
              <a:cs typeface="Times New Roman" pitchFamily="18" charset="0"/>
            </a:endParaRPr>
          </a:p>
        </p:txBody>
      </p:sp>
      <p:sp>
        <p:nvSpPr>
          <p:cNvPr id="29" name="Rectangle 6"/>
          <p:cNvSpPr>
            <a:spLocks noChangeArrowheads="1"/>
          </p:cNvSpPr>
          <p:nvPr/>
        </p:nvSpPr>
        <p:spPr bwMode="auto">
          <a:xfrm>
            <a:off x="5334000" y="21336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endParaRPr lang="en-US" sz="2000" b="1" dirty="0">
              <a:solidFill>
                <a:srgbClr val="FF6600"/>
              </a:solidFill>
              <a:latin typeface="Times New Roman" pitchFamily="18" charset="0"/>
              <a:cs typeface="Times New Roman" pitchFamily="18" charset="0"/>
            </a:endParaRPr>
          </a:p>
        </p:txBody>
      </p:sp>
      <p:sp>
        <p:nvSpPr>
          <p:cNvPr id="30" name="Rectangle 8"/>
          <p:cNvSpPr>
            <a:spLocks noChangeArrowheads="1"/>
          </p:cNvSpPr>
          <p:nvPr/>
        </p:nvSpPr>
        <p:spPr bwMode="auto">
          <a:xfrm rot="-2440497">
            <a:off x="5045810" y="3957637"/>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1600" b="1" dirty="0">
                <a:solidFill>
                  <a:srgbClr val="9ABC47"/>
                </a:solidFill>
                <a:latin typeface="Times New Roman" pitchFamily="18" charset="0"/>
              </a:rPr>
              <a:t>◄</a:t>
            </a:r>
            <a:endParaRPr lang="en-US" sz="2000" b="1" dirty="0">
              <a:solidFill>
                <a:srgbClr val="9ABC47"/>
              </a:solidFill>
              <a:latin typeface="Times New Roman" pitchFamily="18" charset="0"/>
              <a:cs typeface="Times New Roman" pitchFamily="18" charset="0"/>
            </a:endParaRPr>
          </a:p>
        </p:txBody>
      </p:sp>
      <p:sp>
        <p:nvSpPr>
          <p:cNvPr id="33" name="Rectangle 11"/>
          <p:cNvSpPr>
            <a:spLocks noChangeArrowheads="1"/>
          </p:cNvSpPr>
          <p:nvPr/>
        </p:nvSpPr>
        <p:spPr bwMode="auto">
          <a:xfrm>
            <a:off x="5562600" y="47244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1600" b="1" dirty="0">
                <a:solidFill>
                  <a:srgbClr val="9ABC47"/>
                </a:solidFill>
                <a:latin typeface="Times New Roman" pitchFamily="18" charset="0"/>
              </a:rPr>
              <a:t>◄</a:t>
            </a:r>
            <a:endParaRPr lang="en-US" sz="2000" b="1" dirty="0">
              <a:solidFill>
                <a:srgbClr val="9ABC47"/>
              </a:solidFill>
              <a:latin typeface="Times New Roman" pitchFamily="18" charset="0"/>
              <a:cs typeface="Times New Roman" pitchFamily="18" charset="0"/>
            </a:endParaRPr>
          </a:p>
        </p:txBody>
      </p:sp>
      <p:sp>
        <p:nvSpPr>
          <p:cNvPr id="41" name="Rectangle 22"/>
          <p:cNvSpPr>
            <a:spLocks noChangeArrowheads="1"/>
          </p:cNvSpPr>
          <p:nvPr/>
        </p:nvSpPr>
        <p:spPr bwMode="auto">
          <a:xfrm>
            <a:off x="4817210" y="3504027"/>
            <a:ext cx="457200" cy="46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2400" b="1" dirty="0">
                <a:solidFill>
                  <a:srgbClr val="32428B"/>
                </a:solidFill>
                <a:latin typeface="Times New Roman" pitchFamily="18" charset="0"/>
              </a:rPr>
              <a:t>●</a:t>
            </a:r>
            <a:endParaRPr lang="en-US" sz="3200" b="1" dirty="0">
              <a:solidFill>
                <a:srgbClr val="32428B"/>
              </a:solidFill>
              <a:latin typeface="Times New Roman" pitchFamily="18" charset="0"/>
              <a:cs typeface="Times New Roman" pitchFamily="18" charset="0"/>
            </a:endParaRPr>
          </a:p>
        </p:txBody>
      </p:sp>
      <p:sp>
        <p:nvSpPr>
          <p:cNvPr id="43" name="Rectangle 27"/>
          <p:cNvSpPr>
            <a:spLocks noChangeArrowheads="1"/>
          </p:cNvSpPr>
          <p:nvPr/>
        </p:nvSpPr>
        <p:spPr bwMode="auto">
          <a:xfrm>
            <a:off x="4861560" y="3050976"/>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2400" b="1" dirty="0">
                <a:solidFill>
                  <a:srgbClr val="32428B"/>
                </a:solidFill>
                <a:latin typeface="Times New Roman" pitchFamily="18" charset="0"/>
              </a:rPr>
              <a:t>●</a:t>
            </a:r>
            <a:endParaRPr lang="en-US" sz="3200" b="1" dirty="0">
              <a:solidFill>
                <a:srgbClr val="32428B"/>
              </a:solidFill>
              <a:latin typeface="Times New Roman" pitchFamily="18" charset="0"/>
              <a:cs typeface="Times New Roman" pitchFamily="18" charset="0"/>
            </a:endParaRPr>
          </a:p>
        </p:txBody>
      </p:sp>
      <p:sp>
        <p:nvSpPr>
          <p:cNvPr id="44" name="Rectangle 7"/>
          <p:cNvSpPr>
            <a:spLocks noChangeArrowheads="1"/>
          </p:cNvSpPr>
          <p:nvPr/>
        </p:nvSpPr>
        <p:spPr bwMode="auto">
          <a:xfrm>
            <a:off x="4953000" y="24384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1600" b="1" dirty="0">
                <a:solidFill>
                  <a:srgbClr val="9ABC47"/>
                </a:solidFill>
                <a:latin typeface="Times New Roman" pitchFamily="18" charset="0"/>
              </a:rPr>
              <a:t>◄</a:t>
            </a:r>
            <a:endParaRPr lang="en-US" sz="2000" b="1" dirty="0">
              <a:solidFill>
                <a:srgbClr val="9ABC47"/>
              </a:solidFill>
              <a:latin typeface="Times New Roman" pitchFamily="18" charset="0"/>
              <a:cs typeface="Times New Roman" pitchFamily="18" charset="0"/>
            </a:endParaRPr>
          </a:p>
        </p:txBody>
      </p:sp>
      <p:sp>
        <p:nvSpPr>
          <p:cNvPr id="45" name="Rectangle 12"/>
          <p:cNvSpPr>
            <a:spLocks noChangeArrowheads="1"/>
          </p:cNvSpPr>
          <p:nvPr/>
        </p:nvSpPr>
        <p:spPr bwMode="auto">
          <a:xfrm>
            <a:off x="4953000" y="32385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1600" b="1" dirty="0">
                <a:solidFill>
                  <a:srgbClr val="9ABC47"/>
                </a:solidFill>
                <a:latin typeface="Times New Roman" pitchFamily="18" charset="0"/>
              </a:rPr>
              <a:t>◄</a:t>
            </a:r>
            <a:endParaRPr lang="en-US" sz="2000" b="1" dirty="0">
              <a:solidFill>
                <a:srgbClr val="9ABC47"/>
              </a:solidFill>
              <a:latin typeface="Times New Roman" pitchFamily="18" charset="0"/>
              <a:cs typeface="Times New Roman" pitchFamily="18" charset="0"/>
            </a:endParaRPr>
          </a:p>
        </p:txBody>
      </p:sp>
      <p:sp>
        <p:nvSpPr>
          <p:cNvPr id="46" name="Rectangle 26"/>
          <p:cNvSpPr>
            <a:spLocks noChangeArrowheads="1"/>
          </p:cNvSpPr>
          <p:nvPr/>
        </p:nvSpPr>
        <p:spPr bwMode="auto">
          <a:xfrm>
            <a:off x="4876800" y="2601351"/>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2400" b="1" dirty="0">
                <a:solidFill>
                  <a:srgbClr val="32428B"/>
                </a:solidFill>
                <a:latin typeface="Times New Roman" pitchFamily="18" charset="0"/>
              </a:rPr>
              <a:t>●</a:t>
            </a:r>
            <a:endParaRPr lang="en-US" sz="3200" b="1" dirty="0">
              <a:solidFill>
                <a:srgbClr val="32428B"/>
              </a:solidFill>
              <a:latin typeface="Times New Roman" pitchFamily="18" charset="0"/>
              <a:cs typeface="Times New Roman" pitchFamily="18" charset="0"/>
            </a:endParaRPr>
          </a:p>
        </p:txBody>
      </p:sp>
      <p:sp>
        <p:nvSpPr>
          <p:cNvPr id="47" name="Rectangle 27"/>
          <p:cNvSpPr>
            <a:spLocks noChangeArrowheads="1"/>
          </p:cNvSpPr>
          <p:nvPr/>
        </p:nvSpPr>
        <p:spPr bwMode="auto">
          <a:xfrm>
            <a:off x="4876800" y="2868050"/>
            <a:ext cx="457200" cy="63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3363" indent="-233363" eaLnBrk="0" hangingPunct="0">
              <a:spcBef>
                <a:spcPct val="20000"/>
              </a:spcBef>
            </a:pPr>
            <a:r>
              <a:rPr lang="en-US" sz="2400" b="1" dirty="0">
                <a:solidFill>
                  <a:srgbClr val="32428B"/>
                </a:solidFill>
                <a:latin typeface="Times New Roman" pitchFamily="18" charset="0"/>
              </a:rPr>
              <a:t>●</a:t>
            </a:r>
            <a:endParaRPr lang="en-US" sz="3200" b="1" dirty="0">
              <a:solidFill>
                <a:srgbClr val="32428B"/>
              </a:solidFill>
              <a:latin typeface="Times New Roman" pitchFamily="18" charset="0"/>
              <a:cs typeface="Times New Roman" pitchFamily="18" charset="0"/>
            </a:endParaRPr>
          </a:p>
        </p:txBody>
      </p:sp>
      <p:sp>
        <p:nvSpPr>
          <p:cNvPr id="48" name="Rectangle 16"/>
          <p:cNvSpPr>
            <a:spLocks noChangeArrowheads="1"/>
          </p:cNvSpPr>
          <p:nvPr/>
        </p:nvSpPr>
        <p:spPr bwMode="auto">
          <a:xfrm>
            <a:off x="8048479" y="2705100"/>
            <a:ext cx="685800" cy="3429000"/>
          </a:xfrm>
          <a:prstGeom prst="rect">
            <a:avLst/>
          </a:prstGeom>
          <a:noFill/>
          <a:ln>
            <a:noFill/>
          </a:ln>
          <a:effectLst/>
          <a:extLst/>
        </p:spPr>
        <p:txBody>
          <a:bodyPr/>
          <a:lstStyle/>
          <a:p>
            <a:pPr marL="344488" indent="-344488" eaLnBrk="0" hangingPunct="0">
              <a:spcBef>
                <a:spcPct val="20000"/>
              </a:spcBef>
            </a:pPr>
            <a:r>
              <a:rPr lang="en-US" b="1" dirty="0">
                <a:solidFill>
                  <a:srgbClr val="9ABC47"/>
                </a:solidFill>
                <a:latin typeface="Times New Roman" pitchFamily="18" charset="0"/>
                <a:cs typeface="Times New Roman" pitchFamily="18" charset="0"/>
              </a:rPr>
              <a:t>◄</a:t>
            </a:r>
            <a:r>
              <a:rPr lang="en-US" sz="2400" b="1" dirty="0">
                <a:solidFill>
                  <a:srgbClr val="FF6600"/>
                </a:solidFill>
                <a:latin typeface="Times New Roman" pitchFamily="18" charset="0"/>
              </a:rPr>
              <a:t>	</a:t>
            </a:r>
            <a:endParaRPr lang="en-US" sz="2400" b="1" dirty="0">
              <a:solidFill>
                <a:srgbClr val="FF6600"/>
              </a:solidFill>
              <a:latin typeface="Arial Narrow" pitchFamily="34" charset="0"/>
            </a:endParaRPr>
          </a:p>
          <a:p>
            <a:pPr marL="344488" indent="-344488" eaLnBrk="0" hangingPunct="0">
              <a:spcBef>
                <a:spcPct val="20000"/>
              </a:spcBef>
            </a:pPr>
            <a:r>
              <a:rPr lang="en-US" b="1" dirty="0">
                <a:solidFill>
                  <a:srgbClr val="9ABC47"/>
                </a:solidFill>
                <a:latin typeface="Times New Roman" pitchFamily="18" charset="0"/>
              </a:rPr>
              <a:t>◄</a:t>
            </a:r>
            <a:r>
              <a:rPr lang="en-US" sz="2400" dirty="0">
                <a:solidFill>
                  <a:srgbClr val="9ABC47"/>
                </a:solidFill>
                <a:latin typeface="Times New Roman" pitchFamily="18" charset="0"/>
              </a:rPr>
              <a:t> </a:t>
            </a:r>
            <a:r>
              <a:rPr lang="en-US" sz="2400" b="1" dirty="0">
                <a:solidFill>
                  <a:srgbClr val="9ABC47"/>
                </a:solidFill>
                <a:latin typeface="Times New Roman" pitchFamily="18" charset="0"/>
              </a:rPr>
              <a:t>	</a:t>
            </a:r>
            <a:endParaRPr lang="en-US" sz="2400" b="1" dirty="0">
              <a:solidFill>
                <a:srgbClr val="9ABC47"/>
              </a:solidFill>
              <a:latin typeface="Arial Narrow" pitchFamily="34" charset="0"/>
            </a:endParaRPr>
          </a:p>
          <a:p>
            <a:pPr marL="344488" indent="-344488" eaLnBrk="0" hangingPunct="0">
              <a:spcBef>
                <a:spcPct val="20000"/>
              </a:spcBef>
            </a:pPr>
            <a:r>
              <a:rPr lang="en-US" b="1" dirty="0">
                <a:solidFill>
                  <a:srgbClr val="9ABC47"/>
                </a:solidFill>
                <a:latin typeface="Times New Roman" pitchFamily="18" charset="0"/>
              </a:rPr>
              <a:t>◄</a:t>
            </a:r>
            <a:r>
              <a:rPr lang="en-US" sz="2400" dirty="0">
                <a:solidFill>
                  <a:srgbClr val="9ABC47"/>
                </a:solidFill>
                <a:latin typeface="Times New Roman" pitchFamily="18" charset="0"/>
              </a:rPr>
              <a:t> </a:t>
            </a:r>
            <a:r>
              <a:rPr lang="en-US" sz="2400" b="1" dirty="0">
                <a:solidFill>
                  <a:srgbClr val="9ABC47"/>
                </a:solidFill>
                <a:latin typeface="Times New Roman" pitchFamily="18" charset="0"/>
              </a:rPr>
              <a:t>	</a:t>
            </a:r>
            <a:endParaRPr lang="en-US" sz="2400" b="1" dirty="0">
              <a:solidFill>
                <a:srgbClr val="9ABC47"/>
              </a:solidFill>
              <a:latin typeface="Arial Narrow" pitchFamily="34" charset="0"/>
            </a:endParaRPr>
          </a:p>
          <a:p>
            <a:pPr marL="344488" indent="-344488" eaLnBrk="0" hangingPunct="0">
              <a:spcBef>
                <a:spcPct val="20000"/>
              </a:spcBef>
            </a:pPr>
            <a:r>
              <a:rPr lang="en-US" b="1" dirty="0">
                <a:solidFill>
                  <a:srgbClr val="9ABC47"/>
                </a:solidFill>
                <a:latin typeface="Times New Roman" pitchFamily="18" charset="0"/>
              </a:rPr>
              <a:t>◄</a:t>
            </a:r>
            <a:r>
              <a:rPr lang="en-US" sz="2400" dirty="0">
                <a:solidFill>
                  <a:srgbClr val="9ABC47"/>
                </a:solidFill>
                <a:latin typeface="Times New Roman" pitchFamily="18" charset="0"/>
              </a:rPr>
              <a:t> </a:t>
            </a:r>
            <a:r>
              <a:rPr lang="en-US" sz="2400" b="1" dirty="0">
                <a:solidFill>
                  <a:srgbClr val="9ABC47"/>
                </a:solidFill>
                <a:latin typeface="Times New Roman" pitchFamily="18" charset="0"/>
              </a:rPr>
              <a:t>	</a:t>
            </a:r>
            <a:endParaRPr lang="en-US" sz="2400" b="1" dirty="0">
              <a:solidFill>
                <a:srgbClr val="9ABC47"/>
              </a:solidFill>
              <a:latin typeface="Arial Narrow" pitchFamily="34" charset="0"/>
            </a:endParaRPr>
          </a:p>
          <a:p>
            <a:pPr marL="344488" indent="-344488" eaLnBrk="0" hangingPunct="0">
              <a:spcBef>
                <a:spcPct val="20000"/>
              </a:spcBef>
            </a:pPr>
            <a:r>
              <a:rPr lang="en-US" b="1" dirty="0">
                <a:solidFill>
                  <a:srgbClr val="9ABC47"/>
                </a:solidFill>
                <a:latin typeface="Times New Roman" pitchFamily="18" charset="0"/>
              </a:rPr>
              <a:t>◄</a:t>
            </a:r>
            <a:r>
              <a:rPr lang="en-US" sz="2400" dirty="0">
                <a:solidFill>
                  <a:srgbClr val="9ABC47"/>
                </a:solidFill>
                <a:latin typeface="Times New Roman" pitchFamily="18" charset="0"/>
              </a:rPr>
              <a:t> </a:t>
            </a:r>
            <a:r>
              <a:rPr lang="en-US" sz="2400" b="1" dirty="0">
                <a:solidFill>
                  <a:srgbClr val="9ABC47"/>
                </a:solidFill>
                <a:latin typeface="Times New Roman" pitchFamily="18" charset="0"/>
              </a:rPr>
              <a:t>	</a:t>
            </a:r>
            <a:endParaRPr lang="en-US" sz="2400" b="1" dirty="0">
              <a:solidFill>
                <a:srgbClr val="9ABC47"/>
              </a:solidFill>
              <a:latin typeface="Arial Narrow" pitchFamily="34" charset="0"/>
            </a:endParaRPr>
          </a:p>
          <a:p>
            <a:pPr marL="344488" indent="-344488" eaLnBrk="0" hangingPunct="0">
              <a:spcBef>
                <a:spcPct val="20000"/>
              </a:spcBef>
            </a:pPr>
            <a:r>
              <a:rPr lang="en-US" b="1" dirty="0">
                <a:solidFill>
                  <a:srgbClr val="9ABC47"/>
                </a:solidFill>
                <a:latin typeface="Times New Roman" pitchFamily="18" charset="0"/>
              </a:rPr>
              <a:t>◄</a:t>
            </a:r>
            <a:r>
              <a:rPr lang="en-US" dirty="0">
                <a:solidFill>
                  <a:srgbClr val="9ABC47"/>
                </a:solidFill>
                <a:latin typeface="Times New Roman" pitchFamily="18" charset="0"/>
              </a:rPr>
              <a:t> </a:t>
            </a:r>
            <a:r>
              <a:rPr lang="en-US" sz="2400" b="1" dirty="0">
                <a:solidFill>
                  <a:srgbClr val="9ABC47"/>
                </a:solidFill>
                <a:latin typeface="Times New Roman" pitchFamily="18" charset="0"/>
              </a:rPr>
              <a:t>	</a:t>
            </a:r>
            <a:endParaRPr lang="en-US" sz="2400" b="1" dirty="0">
              <a:solidFill>
                <a:srgbClr val="9ABC47"/>
              </a:solidFill>
              <a:latin typeface="Arial Narrow" pitchFamily="34" charset="0"/>
            </a:endParaRPr>
          </a:p>
          <a:p>
            <a:pPr marL="344488" indent="-344488" eaLnBrk="0" hangingPunct="0">
              <a:spcBef>
                <a:spcPct val="20000"/>
              </a:spcBef>
            </a:pPr>
            <a:r>
              <a:rPr lang="en-US" b="1" dirty="0">
                <a:solidFill>
                  <a:srgbClr val="9ABC47"/>
                </a:solidFill>
                <a:latin typeface="Times New Roman" pitchFamily="18" charset="0"/>
              </a:rPr>
              <a:t>◄</a:t>
            </a:r>
            <a:r>
              <a:rPr lang="en-US" sz="2400" dirty="0">
                <a:solidFill>
                  <a:srgbClr val="FF6600"/>
                </a:solidFill>
                <a:latin typeface="Times New Roman" pitchFamily="18" charset="0"/>
              </a:rPr>
              <a:t> </a:t>
            </a:r>
            <a:r>
              <a:rPr lang="en-US" sz="2400" b="1" dirty="0">
                <a:solidFill>
                  <a:srgbClr val="FF6600"/>
                </a:solidFill>
                <a:latin typeface="Times New Roman" pitchFamily="18" charset="0"/>
              </a:rPr>
              <a:t>	</a:t>
            </a:r>
            <a:endParaRPr lang="en-US" sz="2400" b="1" dirty="0">
              <a:solidFill>
                <a:srgbClr val="FF6600"/>
              </a:solidFill>
              <a:latin typeface="Arial Narrow" pitchFamily="34" charset="0"/>
            </a:endParaRPr>
          </a:p>
        </p:txBody>
      </p:sp>
    </p:spTree>
    <p:extLst>
      <p:ext uri="{BB962C8B-B14F-4D97-AF65-F5344CB8AC3E}">
        <p14:creationId xmlns:p14="http://schemas.microsoft.com/office/powerpoint/2010/main" val="7850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2" name="Title 1"/>
          <p:cNvSpPr>
            <a:spLocks noGrp="1"/>
          </p:cNvSpPr>
          <p:nvPr>
            <p:ph type="title"/>
          </p:nvPr>
        </p:nvSpPr>
        <p:spPr>
          <a:xfrm>
            <a:off x="161778" y="617066"/>
            <a:ext cx="8229600" cy="1143000"/>
          </a:xfrm>
        </p:spPr>
        <p:txBody>
          <a:bodyPr>
            <a:noAutofit/>
          </a:bodyPr>
          <a:lstStyle/>
          <a:p>
            <a:pPr algn="l"/>
            <a:r>
              <a:rPr lang="en-US" sz="4000" b="1" dirty="0" smtClean="0">
                <a:solidFill>
                  <a:srgbClr val="32428B"/>
                </a:solidFill>
                <a:effectLst/>
              </a:rPr>
              <a:t>Uniform Determination of Death Act 2007</a:t>
            </a:r>
            <a:endParaRPr lang="en-US" sz="4000" b="1" dirty="0">
              <a:solidFill>
                <a:srgbClr val="32428B"/>
              </a:solidFill>
              <a:effectLst/>
            </a:endParaRPr>
          </a:p>
        </p:txBody>
      </p:sp>
      <p:sp>
        <p:nvSpPr>
          <p:cNvPr id="3" name="Content Placeholder 2"/>
          <p:cNvSpPr>
            <a:spLocks noGrp="1"/>
          </p:cNvSpPr>
          <p:nvPr>
            <p:ph idx="1"/>
          </p:nvPr>
        </p:nvSpPr>
        <p:spPr>
          <a:xfrm>
            <a:off x="457200" y="2140532"/>
            <a:ext cx="8229600" cy="4525963"/>
          </a:xfrm>
        </p:spPr>
        <p:txBody>
          <a:bodyPr/>
          <a:lstStyle/>
          <a:p>
            <a:pPr>
              <a:lnSpc>
                <a:spcPct val="90000"/>
              </a:lnSpc>
            </a:pPr>
            <a:r>
              <a:rPr lang="en-US" sz="2400" dirty="0">
                <a:solidFill>
                  <a:srgbClr val="32428B"/>
                </a:solidFill>
              </a:rPr>
              <a:t>NRS </a:t>
            </a:r>
            <a:r>
              <a:rPr lang="en-US" sz="2400" dirty="0" smtClean="0">
                <a:solidFill>
                  <a:srgbClr val="32428B"/>
                </a:solidFill>
              </a:rPr>
              <a:t>451.007</a:t>
            </a:r>
          </a:p>
          <a:p>
            <a:pPr>
              <a:lnSpc>
                <a:spcPct val="90000"/>
              </a:lnSpc>
            </a:pPr>
            <a:endParaRPr lang="en-US" sz="2400" dirty="0">
              <a:solidFill>
                <a:srgbClr val="32428B"/>
              </a:solidFill>
            </a:endParaRPr>
          </a:p>
          <a:p>
            <a:pPr>
              <a:lnSpc>
                <a:spcPct val="90000"/>
              </a:lnSpc>
            </a:pPr>
            <a:r>
              <a:rPr lang="en-US" sz="2400" dirty="0">
                <a:solidFill>
                  <a:srgbClr val="32428B"/>
                </a:solidFill>
              </a:rPr>
              <a:t>A person is dead if he/she has sustained either:</a:t>
            </a:r>
          </a:p>
          <a:p>
            <a:pPr marL="742950" lvl="2" indent="-342900">
              <a:lnSpc>
                <a:spcPct val="90000"/>
              </a:lnSpc>
            </a:pPr>
            <a:r>
              <a:rPr lang="en-US" sz="2200" dirty="0">
                <a:solidFill>
                  <a:srgbClr val="9ABC47"/>
                </a:solidFill>
              </a:rPr>
              <a:t>Total and irreversible loss of cardio-pulmonary function, or</a:t>
            </a:r>
          </a:p>
          <a:p>
            <a:pPr marL="742950" lvl="2" indent="-342900">
              <a:lnSpc>
                <a:spcPct val="90000"/>
              </a:lnSpc>
            </a:pPr>
            <a:r>
              <a:rPr lang="en-US" sz="2200" dirty="0">
                <a:solidFill>
                  <a:srgbClr val="9ABC47"/>
                </a:solidFill>
              </a:rPr>
              <a:t>Total and irreversible loss of all brain function including the brain stem</a:t>
            </a:r>
          </a:p>
          <a:p>
            <a:endParaRPr lang="en-US" dirty="0">
              <a:solidFill>
                <a:srgbClr val="32428B"/>
              </a:solidFill>
            </a:endParaRPr>
          </a:p>
        </p:txBody>
      </p:sp>
    </p:spTree>
    <p:extLst>
      <p:ext uri="{BB962C8B-B14F-4D97-AF65-F5344CB8AC3E}">
        <p14:creationId xmlns:p14="http://schemas.microsoft.com/office/powerpoint/2010/main" val="2133324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381000" y="152400"/>
            <a:ext cx="8229600" cy="1143000"/>
          </a:xfrm>
          <a:noFill/>
        </p:spPr>
        <p:txBody>
          <a:bodyPr/>
          <a:lstStyle/>
          <a:p>
            <a:pPr eaLnBrk="1" hangingPunct="1"/>
            <a:r>
              <a:rPr lang="en-US" altLang="en-US" dirty="0" smtClean="0">
                <a:solidFill>
                  <a:schemeClr val="tx2"/>
                </a:solidFill>
              </a:rPr>
              <a:t>Two Forms of Organ Donation</a:t>
            </a:r>
          </a:p>
        </p:txBody>
      </p:sp>
      <p:sp>
        <p:nvSpPr>
          <p:cNvPr id="24579" name="Rectangle 2"/>
          <p:cNvSpPr>
            <a:spLocks noGrp="1" noChangeArrowheads="1"/>
          </p:cNvSpPr>
          <p:nvPr>
            <p:ph sz="half" idx="1"/>
          </p:nvPr>
        </p:nvSpPr>
        <p:spPr>
          <a:xfrm>
            <a:off x="304800" y="2057400"/>
            <a:ext cx="4191000" cy="3840163"/>
          </a:xfrm>
        </p:spPr>
        <p:txBody>
          <a:bodyPr>
            <a:normAutofit fontScale="92500" lnSpcReduction="10000"/>
          </a:bodyPr>
          <a:lstStyle/>
          <a:p>
            <a:pPr eaLnBrk="1" hangingPunct="1">
              <a:buClr>
                <a:srgbClr val="99FF66"/>
              </a:buClr>
              <a:buFontTx/>
              <a:buNone/>
            </a:pPr>
            <a:r>
              <a:rPr lang="en-US" altLang="en-US" sz="2400" u="sng" dirty="0" smtClean="0">
                <a:solidFill>
                  <a:schemeClr val="tx2"/>
                </a:solidFill>
              </a:rPr>
              <a:t>Donation after Brain Death</a:t>
            </a:r>
          </a:p>
          <a:p>
            <a:pPr>
              <a:buClr>
                <a:srgbClr val="99FF66"/>
              </a:buClr>
              <a:buSzPct val="125000"/>
            </a:pPr>
            <a:r>
              <a:rPr lang="en-US" altLang="en-US" sz="2400" dirty="0" smtClean="0">
                <a:solidFill>
                  <a:schemeClr val="tx2"/>
                </a:solidFill>
              </a:rPr>
              <a:t>Manifest a non-survivable neurologic injury</a:t>
            </a:r>
          </a:p>
          <a:p>
            <a:pPr>
              <a:buClr>
                <a:srgbClr val="99FF66"/>
              </a:buClr>
              <a:buSzPct val="125000"/>
            </a:pPr>
            <a:r>
              <a:rPr lang="en-US" altLang="en-US" sz="2400" dirty="0" smtClean="0">
                <a:solidFill>
                  <a:schemeClr val="tx2"/>
                </a:solidFill>
              </a:rPr>
              <a:t>Irreversible loss of all functions of the brain, including the brain stem</a:t>
            </a:r>
          </a:p>
          <a:p>
            <a:pPr>
              <a:buClr>
                <a:srgbClr val="99FF66"/>
              </a:buClr>
              <a:buSzPct val="125000"/>
            </a:pPr>
            <a:r>
              <a:rPr lang="en-US" altLang="en-US" sz="2400" dirty="0" smtClean="0">
                <a:solidFill>
                  <a:schemeClr val="tx2"/>
                </a:solidFill>
              </a:rPr>
              <a:t>Declared brain dead through hospital policy</a:t>
            </a:r>
          </a:p>
          <a:p>
            <a:pPr eaLnBrk="1" hangingPunct="1">
              <a:buClr>
                <a:srgbClr val="0066FF"/>
              </a:buClr>
            </a:pPr>
            <a:endParaRPr lang="en-US" altLang="en-US" dirty="0" smtClean="0">
              <a:solidFill>
                <a:schemeClr val="bg1"/>
              </a:solidFill>
            </a:endParaRPr>
          </a:p>
          <a:p>
            <a:pPr eaLnBrk="1" hangingPunct="1">
              <a:buClr>
                <a:srgbClr val="0066FF"/>
              </a:buClr>
              <a:buFontTx/>
              <a:buNone/>
            </a:pPr>
            <a:r>
              <a:rPr lang="en-US" altLang="en-US" dirty="0" smtClean="0">
                <a:solidFill>
                  <a:srgbClr val="0066FF"/>
                </a:solidFill>
              </a:rPr>
              <a:t>	</a:t>
            </a:r>
            <a:endParaRPr lang="en-US" altLang="en-US" dirty="0" smtClean="0">
              <a:solidFill>
                <a:schemeClr val="tx2"/>
              </a:solidFill>
            </a:endParaRPr>
          </a:p>
        </p:txBody>
      </p:sp>
      <p:sp>
        <p:nvSpPr>
          <p:cNvPr id="24580" name="Content Placeholder 3"/>
          <p:cNvSpPr>
            <a:spLocks noGrp="1"/>
          </p:cNvSpPr>
          <p:nvPr>
            <p:ph sz="half" idx="2"/>
          </p:nvPr>
        </p:nvSpPr>
        <p:spPr>
          <a:xfrm>
            <a:off x="4495800" y="2057400"/>
            <a:ext cx="4343400" cy="4068763"/>
          </a:xfrm>
        </p:spPr>
        <p:txBody>
          <a:bodyPr>
            <a:normAutofit fontScale="92500" lnSpcReduction="10000"/>
          </a:bodyPr>
          <a:lstStyle/>
          <a:p>
            <a:pPr>
              <a:buFontTx/>
              <a:buNone/>
            </a:pPr>
            <a:r>
              <a:rPr lang="en-US" altLang="en-US" sz="2400" u="sng" dirty="0" smtClean="0">
                <a:solidFill>
                  <a:schemeClr val="tx2"/>
                </a:solidFill>
              </a:rPr>
              <a:t>Donation after Cardiac Death</a:t>
            </a:r>
          </a:p>
          <a:p>
            <a:pPr>
              <a:buClr>
                <a:srgbClr val="99FF66"/>
              </a:buClr>
            </a:pPr>
            <a:r>
              <a:rPr lang="en-US" altLang="en-US" sz="2400" dirty="0" smtClean="0">
                <a:solidFill>
                  <a:schemeClr val="tx2"/>
                </a:solidFill>
              </a:rPr>
              <a:t>Family makes decision to </a:t>
            </a:r>
          </a:p>
          <a:p>
            <a:pPr>
              <a:buClr>
                <a:srgbClr val="99FF66"/>
              </a:buClr>
              <a:buFontTx/>
              <a:buNone/>
            </a:pPr>
            <a:r>
              <a:rPr lang="en-US" altLang="en-US" sz="2400" dirty="0" smtClean="0">
                <a:solidFill>
                  <a:schemeClr val="tx2"/>
                </a:solidFill>
              </a:rPr>
              <a:t>     withdraw life-sustaining therapy</a:t>
            </a:r>
          </a:p>
          <a:p>
            <a:pPr>
              <a:buClr>
                <a:srgbClr val="99FF66"/>
              </a:buClr>
            </a:pPr>
            <a:r>
              <a:rPr lang="en-US" altLang="en-US" sz="2400" dirty="0" smtClean="0">
                <a:solidFill>
                  <a:schemeClr val="tx2"/>
                </a:solidFill>
              </a:rPr>
              <a:t>Patient not brain dead</a:t>
            </a:r>
          </a:p>
          <a:p>
            <a:pPr>
              <a:buClr>
                <a:srgbClr val="99FF66"/>
              </a:buClr>
            </a:pPr>
            <a:r>
              <a:rPr lang="en-US" altLang="en-US" sz="2400" dirty="0" smtClean="0">
                <a:solidFill>
                  <a:schemeClr val="tx2"/>
                </a:solidFill>
              </a:rPr>
              <a:t>Patient extubated in OR</a:t>
            </a:r>
          </a:p>
          <a:p>
            <a:pPr>
              <a:buClr>
                <a:srgbClr val="99FF66"/>
              </a:buClr>
            </a:pPr>
            <a:r>
              <a:rPr lang="en-US" altLang="en-US" sz="2400" dirty="0" smtClean="0">
                <a:solidFill>
                  <a:schemeClr val="tx2"/>
                </a:solidFill>
              </a:rPr>
              <a:t>Organ donation can occur after declaration of death</a:t>
            </a:r>
          </a:p>
          <a:p>
            <a:endParaRPr lang="en-US" altLang="en-US" sz="2000" dirty="0" smtClean="0">
              <a:solidFill>
                <a:schemeClr val="bg1"/>
              </a:solidFill>
            </a:endParaRPr>
          </a:p>
        </p:txBody>
      </p:sp>
    </p:spTree>
    <p:extLst>
      <p:ext uri="{BB962C8B-B14F-4D97-AF65-F5344CB8AC3E}">
        <p14:creationId xmlns:p14="http://schemas.microsoft.com/office/powerpoint/2010/main" val="25647222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2" name="Title 1"/>
          <p:cNvSpPr>
            <a:spLocks noGrp="1"/>
          </p:cNvSpPr>
          <p:nvPr>
            <p:ph type="title"/>
          </p:nvPr>
        </p:nvSpPr>
        <p:spPr>
          <a:xfrm>
            <a:off x="161779" y="589887"/>
            <a:ext cx="8229600" cy="1143000"/>
          </a:xfrm>
        </p:spPr>
        <p:txBody>
          <a:bodyPr>
            <a:noAutofit/>
          </a:bodyPr>
          <a:lstStyle/>
          <a:p>
            <a:pPr algn="l">
              <a:lnSpc>
                <a:spcPct val="90000"/>
              </a:lnSpc>
            </a:pPr>
            <a:r>
              <a:rPr lang="en-US" sz="4000" b="1" dirty="0">
                <a:solidFill>
                  <a:srgbClr val="32428B"/>
                </a:solidFill>
              </a:rPr>
              <a:t>The Organ Donation Process</a:t>
            </a:r>
          </a:p>
        </p:txBody>
      </p:sp>
      <p:grpSp>
        <p:nvGrpSpPr>
          <p:cNvPr id="7" name="Group 2"/>
          <p:cNvGrpSpPr>
            <a:grpSpLocks/>
          </p:cNvGrpSpPr>
          <p:nvPr/>
        </p:nvGrpSpPr>
        <p:grpSpPr bwMode="auto">
          <a:xfrm>
            <a:off x="6606367" y="1607966"/>
            <a:ext cx="2068513" cy="1987550"/>
            <a:chOff x="4224" y="1248"/>
            <a:chExt cx="1303" cy="1252"/>
          </a:xfrm>
          <a:solidFill>
            <a:srgbClr val="9ABC47"/>
          </a:solidFill>
        </p:grpSpPr>
        <p:sp>
          <p:nvSpPr>
            <p:cNvPr id="8" name="AutoShape 3"/>
            <p:cNvSpPr>
              <a:spLocks noChangeArrowheads="1"/>
            </p:cNvSpPr>
            <p:nvPr/>
          </p:nvSpPr>
          <p:spPr bwMode="auto">
            <a:xfrm>
              <a:off x="4224" y="1248"/>
              <a:ext cx="1303" cy="1252"/>
            </a:xfrm>
            <a:prstGeom prst="homePlate">
              <a:avLst>
                <a:gd name="adj" fmla="val 26018"/>
              </a:avLst>
            </a:prstGeom>
            <a:grpFill/>
            <a:ln/>
            <a:extLst/>
          </p:spPr>
          <p:style>
            <a:lnRef idx="1">
              <a:schemeClr val="accent3"/>
            </a:lnRef>
            <a:fillRef idx="3">
              <a:schemeClr val="accent3"/>
            </a:fillRef>
            <a:effectRef idx="2">
              <a:schemeClr val="accent3"/>
            </a:effectRef>
            <a:fontRef idx="minor">
              <a:schemeClr val="lt1"/>
            </a:fontRef>
          </p:style>
          <p:txBody>
            <a:bodyPr wrap="none" anchor="ctr"/>
            <a:lstStyle/>
            <a:p>
              <a:endParaRPr lang="en-US" dirty="0"/>
            </a:p>
          </p:txBody>
        </p:sp>
        <p:sp>
          <p:nvSpPr>
            <p:cNvPr id="9" name="Text Box 4"/>
            <p:cNvSpPr txBox="1">
              <a:spLocks noChangeArrowheads="1"/>
            </p:cNvSpPr>
            <p:nvPr/>
          </p:nvSpPr>
          <p:spPr bwMode="auto">
            <a:xfrm>
              <a:off x="4597" y="1728"/>
              <a:ext cx="836" cy="281"/>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179" tIns="38089" rIns="76179" bIns="38089">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FFFFFF"/>
                  </a:solidFill>
                  <a:latin typeface="Arial Narrow" pitchFamily="34" charset="0"/>
                </a:rPr>
                <a:t>Recovery</a:t>
              </a:r>
            </a:p>
          </p:txBody>
        </p:sp>
      </p:grpSp>
      <p:sp>
        <p:nvSpPr>
          <p:cNvPr id="10" name="AutoShape 11"/>
          <p:cNvSpPr>
            <a:spLocks noChangeArrowheads="1"/>
          </p:cNvSpPr>
          <p:nvPr/>
        </p:nvSpPr>
        <p:spPr bwMode="auto">
          <a:xfrm>
            <a:off x="5149701" y="1619678"/>
            <a:ext cx="2068513" cy="1987550"/>
          </a:xfrm>
          <a:prstGeom prst="homePlate">
            <a:avLst>
              <a:gd name="adj" fmla="val 26018"/>
            </a:avLst>
          </a:prstGeom>
          <a:solidFill>
            <a:srgbClr val="32428B"/>
          </a:solidFill>
          <a:ln/>
          <a:ex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11" name="AutoShape 12"/>
          <p:cNvSpPr>
            <a:spLocks noChangeArrowheads="1"/>
          </p:cNvSpPr>
          <p:nvPr/>
        </p:nvSpPr>
        <p:spPr bwMode="auto">
          <a:xfrm>
            <a:off x="3701901" y="1612220"/>
            <a:ext cx="2068513" cy="1987550"/>
          </a:xfrm>
          <a:prstGeom prst="homePlate">
            <a:avLst>
              <a:gd name="adj" fmla="val 26018"/>
            </a:avLst>
          </a:prstGeom>
          <a:solidFill>
            <a:srgbClr val="9ABC47"/>
          </a:solidFill>
          <a:ln/>
          <a:extLst/>
        </p:spPr>
        <p:style>
          <a:lnRef idx="1">
            <a:schemeClr val="accent3"/>
          </a:lnRef>
          <a:fillRef idx="3">
            <a:schemeClr val="accent3"/>
          </a:fillRef>
          <a:effectRef idx="2">
            <a:schemeClr val="accent3"/>
          </a:effectRef>
          <a:fontRef idx="minor">
            <a:schemeClr val="lt1"/>
          </a:fontRef>
        </p:style>
        <p:txBody>
          <a:bodyPr wrap="none" anchor="ctr"/>
          <a:lstStyle/>
          <a:p>
            <a:endParaRPr lang="en-US" dirty="0"/>
          </a:p>
        </p:txBody>
      </p:sp>
      <p:sp>
        <p:nvSpPr>
          <p:cNvPr id="12" name="AutoShape 13"/>
          <p:cNvSpPr>
            <a:spLocks noChangeArrowheads="1"/>
          </p:cNvSpPr>
          <p:nvPr/>
        </p:nvSpPr>
        <p:spPr bwMode="auto">
          <a:xfrm>
            <a:off x="2177901" y="1612220"/>
            <a:ext cx="2068513" cy="1987550"/>
          </a:xfrm>
          <a:prstGeom prst="homePlate">
            <a:avLst>
              <a:gd name="adj" fmla="val 26018"/>
            </a:avLst>
          </a:prstGeom>
          <a:solidFill>
            <a:srgbClr val="32428B"/>
          </a:solidFill>
          <a:ln/>
          <a:ex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p>
        </p:txBody>
      </p:sp>
      <p:sp>
        <p:nvSpPr>
          <p:cNvPr id="13" name="AutoShape 14"/>
          <p:cNvSpPr>
            <a:spLocks noChangeArrowheads="1"/>
          </p:cNvSpPr>
          <p:nvPr/>
        </p:nvSpPr>
        <p:spPr bwMode="auto">
          <a:xfrm>
            <a:off x="653901" y="1609045"/>
            <a:ext cx="2068513" cy="1987550"/>
          </a:xfrm>
          <a:prstGeom prst="homePlate">
            <a:avLst>
              <a:gd name="adj" fmla="val 26018"/>
            </a:avLst>
          </a:prstGeom>
          <a:solidFill>
            <a:srgbClr val="9ABC47"/>
          </a:solidFill>
          <a:ln/>
          <a:extLst/>
        </p:spPr>
        <p:style>
          <a:lnRef idx="1">
            <a:schemeClr val="accent3"/>
          </a:lnRef>
          <a:fillRef idx="3">
            <a:schemeClr val="accent3"/>
          </a:fillRef>
          <a:effectRef idx="2">
            <a:schemeClr val="accent3"/>
          </a:effectRef>
          <a:fontRef idx="minor">
            <a:schemeClr val="lt1"/>
          </a:fontRef>
        </p:style>
        <p:txBody>
          <a:bodyPr wrap="none" anchor="ctr"/>
          <a:lstStyle/>
          <a:p>
            <a:endParaRPr lang="en-US" dirty="0"/>
          </a:p>
        </p:txBody>
      </p:sp>
      <p:sp>
        <p:nvSpPr>
          <p:cNvPr id="14" name="Text Box 15"/>
          <p:cNvSpPr txBox="1">
            <a:spLocks noChangeArrowheads="1"/>
          </p:cNvSpPr>
          <p:nvPr/>
        </p:nvSpPr>
        <p:spPr bwMode="auto">
          <a:xfrm>
            <a:off x="730101" y="2387069"/>
            <a:ext cx="19050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179" tIns="38089" rIns="76179" bIns="38089">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FFFFFF"/>
                </a:solidFill>
                <a:latin typeface="Arial Narrow" pitchFamily="34" charset="0"/>
              </a:rPr>
              <a:t>Development</a:t>
            </a:r>
          </a:p>
        </p:txBody>
      </p:sp>
      <p:sp>
        <p:nvSpPr>
          <p:cNvPr id="15" name="Text Box 16"/>
          <p:cNvSpPr txBox="1">
            <a:spLocks noChangeArrowheads="1"/>
          </p:cNvSpPr>
          <p:nvPr/>
        </p:nvSpPr>
        <p:spPr bwMode="auto">
          <a:xfrm>
            <a:off x="2787501" y="2408335"/>
            <a:ext cx="1693863"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179" tIns="38089" rIns="76179" bIns="38089">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FFFFFF"/>
                </a:solidFill>
                <a:latin typeface="Arial Narrow" pitchFamily="34" charset="0"/>
              </a:rPr>
              <a:t>Referral</a:t>
            </a:r>
          </a:p>
        </p:txBody>
      </p:sp>
      <p:sp>
        <p:nvSpPr>
          <p:cNvPr id="16" name="Text Box 17"/>
          <p:cNvSpPr txBox="1">
            <a:spLocks noChangeArrowheads="1"/>
          </p:cNvSpPr>
          <p:nvPr/>
        </p:nvSpPr>
        <p:spPr bwMode="auto">
          <a:xfrm>
            <a:off x="4355802" y="2402944"/>
            <a:ext cx="12954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179" tIns="38089" rIns="76179" bIns="38089">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FFFFFF"/>
                </a:solidFill>
                <a:latin typeface="Arial Narrow" pitchFamily="34" charset="0"/>
              </a:rPr>
              <a:t>Evaluate</a:t>
            </a:r>
          </a:p>
        </p:txBody>
      </p:sp>
      <p:sp>
        <p:nvSpPr>
          <p:cNvPr id="17" name="Text Box 18"/>
          <p:cNvSpPr txBox="1">
            <a:spLocks noChangeArrowheads="1"/>
          </p:cNvSpPr>
          <p:nvPr/>
        </p:nvSpPr>
        <p:spPr bwMode="auto">
          <a:xfrm>
            <a:off x="5807406" y="2379462"/>
            <a:ext cx="1693862"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179" tIns="38089" rIns="76179" bIns="38089">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dirty="0">
                <a:solidFill>
                  <a:srgbClr val="FFFFFF"/>
                </a:solidFill>
                <a:latin typeface="Arial Narrow" pitchFamily="34" charset="0"/>
              </a:rPr>
              <a:t>Approach</a:t>
            </a:r>
          </a:p>
        </p:txBody>
      </p:sp>
      <p:sp>
        <p:nvSpPr>
          <p:cNvPr id="21" name="Text Box 5"/>
          <p:cNvSpPr txBox="1">
            <a:spLocks noChangeArrowheads="1"/>
          </p:cNvSpPr>
          <p:nvPr/>
        </p:nvSpPr>
        <p:spPr bwMode="auto">
          <a:xfrm>
            <a:off x="6934200" y="3747589"/>
            <a:ext cx="1905000" cy="229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179" tIns="38089" rIns="76179" bIns="38089">
            <a:spAutoFit/>
          </a:bodyPr>
          <a:lstStyle>
            <a:lvl1pPr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1pPr>
            <a:lvl2pPr marL="742950" indent="-28575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2pPr>
            <a:lvl3pPr marL="11430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3pPr>
            <a:lvl4pPr marL="16002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4pPr>
            <a:lvl5pPr marL="20574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5pPr>
            <a:lvl6pPr marL="25146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6pPr>
            <a:lvl7pPr marL="29718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7pPr>
            <a:lvl8pPr marL="34290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8pPr>
            <a:lvl9pPr marL="38862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9pPr>
          </a:lstStyle>
          <a:p>
            <a:pPr>
              <a:spcBef>
                <a:spcPct val="40000"/>
              </a:spcBef>
            </a:pPr>
            <a:r>
              <a:rPr lang="en-US" altLang="en-US" sz="2000" b="1" dirty="0">
                <a:solidFill>
                  <a:srgbClr val="32428B"/>
                </a:solidFill>
                <a:latin typeface="Arial Narrow" pitchFamily="34" charset="0"/>
              </a:rPr>
              <a:t>Coroner Clearance</a:t>
            </a:r>
          </a:p>
          <a:p>
            <a:pPr>
              <a:spcBef>
                <a:spcPct val="40000"/>
              </a:spcBef>
            </a:pPr>
            <a:r>
              <a:rPr lang="en-US" altLang="en-US" sz="2000" b="1" dirty="0">
                <a:solidFill>
                  <a:srgbClr val="32428B"/>
                </a:solidFill>
                <a:latin typeface="Arial Narrow" pitchFamily="34" charset="0"/>
              </a:rPr>
              <a:t>Organ Placement</a:t>
            </a:r>
          </a:p>
          <a:p>
            <a:pPr>
              <a:spcBef>
                <a:spcPct val="40000"/>
              </a:spcBef>
            </a:pPr>
            <a:r>
              <a:rPr lang="en-US" altLang="en-US" sz="2000" b="1" dirty="0">
                <a:solidFill>
                  <a:srgbClr val="32428B"/>
                </a:solidFill>
                <a:latin typeface="Arial Narrow" pitchFamily="34" charset="0"/>
              </a:rPr>
              <a:t>Organ/Tissue Recovery</a:t>
            </a:r>
          </a:p>
          <a:p>
            <a:pPr>
              <a:spcBef>
                <a:spcPct val="40000"/>
              </a:spcBef>
            </a:pPr>
            <a:endParaRPr lang="en-US" altLang="en-US" sz="2000" b="1" dirty="0">
              <a:solidFill>
                <a:srgbClr val="32428B"/>
              </a:solidFill>
              <a:latin typeface="Arial Narrow" pitchFamily="34" charset="0"/>
            </a:endParaRPr>
          </a:p>
        </p:txBody>
      </p:sp>
      <p:sp>
        <p:nvSpPr>
          <p:cNvPr id="22" name="Text Box 7"/>
          <p:cNvSpPr txBox="1">
            <a:spLocks noChangeArrowheads="1"/>
          </p:cNvSpPr>
          <p:nvPr/>
        </p:nvSpPr>
        <p:spPr bwMode="auto">
          <a:xfrm>
            <a:off x="3810000" y="3747589"/>
            <a:ext cx="1600200" cy="25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179" tIns="38089" rIns="76179" bIns="38089">
            <a:spAutoFit/>
          </a:bodyPr>
          <a:lstStyle>
            <a:lvl1pPr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1pPr>
            <a:lvl2pPr marL="742950" indent="-28575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2pPr>
            <a:lvl3pPr marL="11430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3pPr>
            <a:lvl4pPr marL="16002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4pPr>
            <a:lvl5pPr marL="20574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5pPr>
            <a:lvl6pPr marL="25146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6pPr>
            <a:lvl7pPr marL="29718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7pPr>
            <a:lvl8pPr marL="34290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8pPr>
            <a:lvl9pPr marL="38862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9pPr>
          </a:lstStyle>
          <a:p>
            <a:r>
              <a:rPr lang="en-US" altLang="en-US" sz="2000" b="1" dirty="0">
                <a:solidFill>
                  <a:srgbClr val="32428B"/>
                </a:solidFill>
                <a:latin typeface="Arial Narrow" pitchFamily="34" charset="0"/>
              </a:rPr>
              <a:t>Suitability</a:t>
            </a:r>
          </a:p>
          <a:p>
            <a:pPr>
              <a:spcBef>
                <a:spcPct val="40000"/>
              </a:spcBef>
            </a:pPr>
            <a:r>
              <a:rPr lang="en-US" altLang="en-US" sz="2000" b="1" dirty="0">
                <a:solidFill>
                  <a:srgbClr val="32428B"/>
                </a:solidFill>
                <a:latin typeface="Arial Narrow" pitchFamily="34" charset="0"/>
              </a:rPr>
              <a:t>Donor </a:t>
            </a:r>
            <a:r>
              <a:rPr lang="en-US" altLang="en-US" sz="2000" b="1" dirty="0" smtClean="0">
                <a:solidFill>
                  <a:srgbClr val="32428B"/>
                </a:solidFill>
                <a:latin typeface="Arial Narrow" pitchFamily="34" charset="0"/>
              </a:rPr>
              <a:t>Mgmt.</a:t>
            </a:r>
            <a:endParaRPr lang="en-US" altLang="en-US" sz="2000" b="1" dirty="0">
              <a:solidFill>
                <a:srgbClr val="32428B"/>
              </a:solidFill>
              <a:latin typeface="Arial Narrow" pitchFamily="34" charset="0"/>
            </a:endParaRPr>
          </a:p>
          <a:p>
            <a:pPr>
              <a:spcBef>
                <a:spcPct val="40000"/>
              </a:spcBef>
            </a:pPr>
            <a:r>
              <a:rPr lang="en-US" altLang="en-US" sz="2000" b="1" dirty="0">
                <a:solidFill>
                  <a:srgbClr val="32428B"/>
                </a:solidFill>
                <a:latin typeface="Arial Narrow" pitchFamily="34" charset="0"/>
              </a:rPr>
              <a:t>Brain Death Declared</a:t>
            </a:r>
          </a:p>
          <a:p>
            <a:pPr>
              <a:spcBef>
                <a:spcPct val="40000"/>
              </a:spcBef>
            </a:pPr>
            <a:r>
              <a:rPr lang="en-US" altLang="en-US" sz="2000" b="1" dirty="0">
                <a:solidFill>
                  <a:srgbClr val="32428B"/>
                </a:solidFill>
                <a:latin typeface="Arial Narrow" pitchFamily="34" charset="0"/>
              </a:rPr>
              <a:t>Donation After </a:t>
            </a:r>
            <a:br>
              <a:rPr lang="en-US" altLang="en-US" sz="2000" b="1" dirty="0">
                <a:solidFill>
                  <a:srgbClr val="32428B"/>
                </a:solidFill>
                <a:latin typeface="Arial Narrow" pitchFamily="34" charset="0"/>
              </a:rPr>
            </a:br>
            <a:r>
              <a:rPr lang="en-US" altLang="en-US" sz="2000" b="1" dirty="0">
                <a:solidFill>
                  <a:srgbClr val="32428B"/>
                </a:solidFill>
                <a:latin typeface="Arial Narrow" pitchFamily="34" charset="0"/>
              </a:rPr>
              <a:t>Cardiac Death Assessment</a:t>
            </a:r>
          </a:p>
        </p:txBody>
      </p:sp>
      <p:sp>
        <p:nvSpPr>
          <p:cNvPr id="23" name="Text Box 8"/>
          <p:cNvSpPr txBox="1">
            <a:spLocks noChangeArrowheads="1"/>
          </p:cNvSpPr>
          <p:nvPr/>
        </p:nvSpPr>
        <p:spPr bwMode="auto">
          <a:xfrm>
            <a:off x="2209800" y="3744414"/>
            <a:ext cx="1600200" cy="19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179" tIns="38089" rIns="76179" bIns="38089">
            <a:spAutoFit/>
          </a:bodyPr>
          <a:lstStyle>
            <a:lvl1pPr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1pPr>
            <a:lvl2pPr marL="742950" indent="-28575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2pPr>
            <a:lvl3pPr marL="11430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3pPr>
            <a:lvl4pPr marL="16002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4pPr>
            <a:lvl5pPr marL="20574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5pPr>
            <a:lvl6pPr marL="25146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6pPr>
            <a:lvl7pPr marL="29718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7pPr>
            <a:lvl8pPr marL="34290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8pPr>
            <a:lvl9pPr marL="38862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9pPr>
          </a:lstStyle>
          <a:p>
            <a:pPr>
              <a:spcBef>
                <a:spcPct val="40000"/>
              </a:spcBef>
            </a:pPr>
            <a:r>
              <a:rPr lang="en-US" altLang="en-US" sz="2000" b="1" dirty="0">
                <a:solidFill>
                  <a:srgbClr val="9ABC47"/>
                </a:solidFill>
                <a:latin typeface="Arial Narrow" pitchFamily="34" charset="0"/>
              </a:rPr>
              <a:t>Identification &amp; Early Referral Based on </a:t>
            </a:r>
            <a:br>
              <a:rPr lang="en-US" altLang="en-US" sz="2000" b="1" dirty="0">
                <a:solidFill>
                  <a:srgbClr val="9ABC47"/>
                </a:solidFill>
                <a:latin typeface="Arial Narrow" pitchFamily="34" charset="0"/>
              </a:rPr>
            </a:br>
            <a:r>
              <a:rPr lang="en-US" altLang="en-US" sz="2000" b="1" dirty="0">
                <a:solidFill>
                  <a:srgbClr val="9ABC47"/>
                </a:solidFill>
                <a:latin typeface="Arial Narrow" pitchFamily="34" charset="0"/>
              </a:rPr>
              <a:t>Clinical Triggers</a:t>
            </a:r>
          </a:p>
        </p:txBody>
      </p:sp>
      <p:sp>
        <p:nvSpPr>
          <p:cNvPr id="24" name="Text Box 9"/>
          <p:cNvSpPr txBox="1">
            <a:spLocks noChangeArrowheads="1"/>
          </p:cNvSpPr>
          <p:nvPr/>
        </p:nvSpPr>
        <p:spPr bwMode="auto">
          <a:xfrm>
            <a:off x="5486400" y="3747589"/>
            <a:ext cx="1524000" cy="25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179" tIns="38089" rIns="76179" bIns="38089">
            <a:spAutoFit/>
          </a:bodyPr>
          <a:lstStyle>
            <a:lvl1pPr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1pPr>
            <a:lvl2pPr marL="742950" indent="-28575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2pPr>
            <a:lvl3pPr marL="11430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3pPr>
            <a:lvl4pPr marL="16002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4pPr>
            <a:lvl5pPr marL="20574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5pPr>
            <a:lvl6pPr marL="25146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6pPr>
            <a:lvl7pPr marL="29718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7pPr>
            <a:lvl8pPr marL="34290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8pPr>
            <a:lvl9pPr marL="38862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9pPr>
          </a:lstStyle>
          <a:p>
            <a:pPr>
              <a:spcBef>
                <a:spcPct val="40000"/>
              </a:spcBef>
            </a:pPr>
            <a:r>
              <a:rPr lang="en-US" altLang="en-US" sz="2000" b="1" dirty="0">
                <a:solidFill>
                  <a:srgbClr val="9ABC47"/>
                </a:solidFill>
                <a:latin typeface="Arial Narrow" pitchFamily="34" charset="0"/>
              </a:rPr>
              <a:t>Family </a:t>
            </a:r>
            <a:br>
              <a:rPr lang="en-US" altLang="en-US" sz="2000" b="1" dirty="0">
                <a:solidFill>
                  <a:srgbClr val="9ABC47"/>
                </a:solidFill>
                <a:latin typeface="Arial Narrow" pitchFamily="34" charset="0"/>
              </a:rPr>
            </a:br>
            <a:r>
              <a:rPr lang="en-US" altLang="en-US" sz="2000" b="1" dirty="0">
                <a:solidFill>
                  <a:srgbClr val="9ABC47"/>
                </a:solidFill>
                <a:latin typeface="Arial Narrow" pitchFamily="34" charset="0"/>
              </a:rPr>
              <a:t>Support</a:t>
            </a:r>
          </a:p>
          <a:p>
            <a:pPr>
              <a:spcBef>
                <a:spcPct val="40000"/>
              </a:spcBef>
            </a:pPr>
            <a:r>
              <a:rPr lang="en-US" altLang="en-US" sz="2000" b="1" dirty="0">
                <a:solidFill>
                  <a:srgbClr val="9ABC47"/>
                </a:solidFill>
                <a:latin typeface="Arial Narrow" pitchFamily="34" charset="0"/>
              </a:rPr>
              <a:t>Huddle</a:t>
            </a:r>
          </a:p>
          <a:p>
            <a:pPr>
              <a:spcBef>
                <a:spcPct val="40000"/>
              </a:spcBef>
            </a:pPr>
            <a:r>
              <a:rPr lang="en-US" altLang="en-US" sz="2000" b="1" dirty="0">
                <a:solidFill>
                  <a:srgbClr val="9ABC47"/>
                </a:solidFill>
                <a:latin typeface="Arial Narrow" pitchFamily="34" charset="0"/>
              </a:rPr>
              <a:t>Effective</a:t>
            </a:r>
            <a:br>
              <a:rPr lang="en-US" altLang="en-US" sz="2000" b="1" dirty="0">
                <a:solidFill>
                  <a:srgbClr val="9ABC47"/>
                </a:solidFill>
                <a:latin typeface="Arial Narrow" pitchFamily="34" charset="0"/>
              </a:rPr>
            </a:br>
            <a:r>
              <a:rPr lang="en-US" altLang="en-US" sz="2000" b="1" dirty="0">
                <a:solidFill>
                  <a:srgbClr val="9ABC47"/>
                </a:solidFill>
                <a:latin typeface="Arial Narrow" pitchFamily="34" charset="0"/>
              </a:rPr>
              <a:t>Requesting</a:t>
            </a:r>
          </a:p>
          <a:p>
            <a:pPr>
              <a:spcBef>
                <a:spcPct val="40000"/>
              </a:spcBef>
            </a:pPr>
            <a:r>
              <a:rPr lang="en-US" altLang="en-US" sz="2000" b="1" dirty="0">
                <a:solidFill>
                  <a:srgbClr val="9ABC47"/>
                </a:solidFill>
                <a:latin typeface="Arial Narrow" pitchFamily="34" charset="0"/>
              </a:rPr>
              <a:t>Medical/Soc</a:t>
            </a:r>
            <a:br>
              <a:rPr lang="en-US" altLang="en-US" sz="2000" b="1" dirty="0">
                <a:solidFill>
                  <a:srgbClr val="9ABC47"/>
                </a:solidFill>
                <a:latin typeface="Arial Narrow" pitchFamily="34" charset="0"/>
              </a:rPr>
            </a:br>
            <a:r>
              <a:rPr lang="en-US" altLang="en-US" sz="2000" b="1" dirty="0">
                <a:solidFill>
                  <a:srgbClr val="9ABC47"/>
                </a:solidFill>
                <a:latin typeface="Arial Narrow" pitchFamily="34" charset="0"/>
              </a:rPr>
              <a:t>History</a:t>
            </a:r>
          </a:p>
        </p:txBody>
      </p:sp>
      <p:sp>
        <p:nvSpPr>
          <p:cNvPr id="25" name="Text Box 10"/>
          <p:cNvSpPr txBox="1">
            <a:spLocks noChangeArrowheads="1"/>
          </p:cNvSpPr>
          <p:nvPr/>
        </p:nvSpPr>
        <p:spPr bwMode="auto">
          <a:xfrm>
            <a:off x="457200" y="3747589"/>
            <a:ext cx="1752600" cy="143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179" tIns="38089" rIns="76179" bIns="38089">
            <a:spAutoFit/>
          </a:bodyPr>
          <a:lstStyle>
            <a:lvl1pPr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1pPr>
            <a:lvl2pPr marL="742950" indent="-28575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2pPr>
            <a:lvl3pPr marL="11430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3pPr>
            <a:lvl4pPr marL="16002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4pPr>
            <a:lvl5pPr marL="2057400" indent="-228600" defTabSz="762000" eaLnBrk="0" hangingPunct="0">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5pPr>
            <a:lvl6pPr marL="25146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6pPr>
            <a:lvl7pPr marL="29718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7pPr>
            <a:lvl8pPr marL="34290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8pPr>
            <a:lvl9pPr marL="3886200" indent="-228600" defTabSz="762000" eaLnBrk="0" fontAlgn="base" hangingPunct="0">
              <a:spcBef>
                <a:spcPct val="0"/>
              </a:spcBef>
              <a:spcAft>
                <a:spcPct val="0"/>
              </a:spcAft>
              <a:tabLst>
                <a:tab pos="863600" algn="l"/>
                <a:tab pos="1028700" algn="l"/>
                <a:tab pos="1943100" algn="l"/>
                <a:tab pos="2057400" algn="l"/>
                <a:tab pos="3149600" algn="l"/>
                <a:tab pos="3263900" algn="l"/>
                <a:tab pos="4229100" algn="l"/>
                <a:tab pos="4457700" algn="l"/>
                <a:tab pos="5372100" algn="l"/>
                <a:tab pos="5549900" algn="l"/>
              </a:tabLst>
              <a:defRPr>
                <a:solidFill>
                  <a:schemeClr val="tx1"/>
                </a:solidFill>
                <a:latin typeface="Arial" charset="0"/>
              </a:defRPr>
            </a:lvl9pPr>
          </a:lstStyle>
          <a:p>
            <a:pPr>
              <a:spcBef>
                <a:spcPct val="40000"/>
              </a:spcBef>
            </a:pPr>
            <a:r>
              <a:rPr lang="en-US" altLang="en-US" sz="2000" b="1" dirty="0">
                <a:solidFill>
                  <a:srgbClr val="32428B"/>
                </a:solidFill>
                <a:latin typeface="Arial Narrow" pitchFamily="34" charset="0"/>
              </a:rPr>
              <a:t>Hospital</a:t>
            </a:r>
            <a:br>
              <a:rPr lang="en-US" altLang="en-US" sz="2000" b="1" dirty="0">
                <a:solidFill>
                  <a:srgbClr val="32428B"/>
                </a:solidFill>
                <a:latin typeface="Arial Narrow" pitchFamily="34" charset="0"/>
              </a:rPr>
            </a:br>
            <a:r>
              <a:rPr lang="en-US" altLang="en-US" sz="2000" b="1" dirty="0" smtClean="0">
                <a:solidFill>
                  <a:srgbClr val="32428B"/>
                </a:solidFill>
                <a:latin typeface="Arial Narrow" pitchFamily="34" charset="0"/>
              </a:rPr>
              <a:t>Services</a:t>
            </a:r>
            <a:endParaRPr lang="en-US" altLang="en-US" sz="2000" b="1" dirty="0">
              <a:solidFill>
                <a:srgbClr val="32428B"/>
              </a:solidFill>
              <a:latin typeface="Arial Narrow" pitchFamily="34" charset="0"/>
            </a:endParaRPr>
          </a:p>
          <a:p>
            <a:pPr>
              <a:spcBef>
                <a:spcPct val="40000"/>
              </a:spcBef>
            </a:pPr>
            <a:r>
              <a:rPr lang="en-US" altLang="en-US" sz="2000" b="1" dirty="0">
                <a:solidFill>
                  <a:srgbClr val="32428B"/>
                </a:solidFill>
                <a:latin typeface="Arial Narrow" pitchFamily="34" charset="0"/>
              </a:rPr>
              <a:t>Community Outreach</a:t>
            </a:r>
          </a:p>
        </p:txBody>
      </p:sp>
    </p:spTree>
    <p:extLst>
      <p:ext uri="{BB962C8B-B14F-4D97-AF65-F5344CB8AC3E}">
        <p14:creationId xmlns:p14="http://schemas.microsoft.com/office/powerpoint/2010/main" val="3911112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NDN_PowerPoint4.jpg"/>
          <p:cNvPicPr>
            <a:picLocks noChangeAspect="1"/>
          </p:cNvPicPr>
          <p:nvPr/>
        </p:nvPicPr>
        <p:blipFill>
          <a:blip r:embed="rId2"/>
          <a:stretch>
            <a:fillRect/>
          </a:stretch>
        </p:blipFill>
        <p:spPr>
          <a:xfrm>
            <a:off x="0" y="-12535"/>
            <a:ext cx="9144000" cy="6858000"/>
          </a:xfrm>
          <a:prstGeom prst="rect">
            <a:avLst/>
          </a:prstGeom>
        </p:spPr>
      </p:pic>
      <p:sp>
        <p:nvSpPr>
          <p:cNvPr id="531458" name="Rectangle 2"/>
          <p:cNvSpPr>
            <a:spLocks noGrp="1" noChangeArrowheads="1"/>
          </p:cNvSpPr>
          <p:nvPr>
            <p:ph type="title"/>
          </p:nvPr>
        </p:nvSpPr>
        <p:spPr>
          <a:xfrm>
            <a:off x="457200" y="627932"/>
            <a:ext cx="8229600" cy="1143000"/>
          </a:xfrm>
        </p:spPr>
        <p:txBody>
          <a:bodyPr>
            <a:normAutofit/>
          </a:bodyPr>
          <a:lstStyle/>
          <a:p>
            <a:pPr algn="l"/>
            <a:r>
              <a:rPr lang="en-US" sz="4000" b="1" dirty="0" smtClean="0">
                <a:solidFill>
                  <a:srgbClr val="32428B"/>
                </a:solidFill>
              </a:rPr>
              <a:t>Your Role as a Nurse</a:t>
            </a:r>
            <a:endParaRPr lang="en-US" sz="4000" b="1" dirty="0">
              <a:solidFill>
                <a:srgbClr val="32428B"/>
              </a:solidFill>
            </a:endParaRPr>
          </a:p>
        </p:txBody>
      </p:sp>
      <p:sp>
        <p:nvSpPr>
          <p:cNvPr id="531459" name="Rectangle 3"/>
          <p:cNvSpPr>
            <a:spLocks noGrp="1" noChangeArrowheads="1"/>
          </p:cNvSpPr>
          <p:nvPr>
            <p:ph type="body" idx="1"/>
          </p:nvPr>
        </p:nvSpPr>
        <p:spPr>
          <a:xfrm>
            <a:off x="457200" y="1818411"/>
            <a:ext cx="8229600" cy="4525963"/>
          </a:xfrm>
        </p:spPr>
        <p:txBody>
          <a:bodyPr>
            <a:normAutofit lnSpcReduction="10000"/>
          </a:bodyPr>
          <a:lstStyle/>
          <a:p>
            <a:r>
              <a:rPr lang="en-US" sz="2400" dirty="0">
                <a:solidFill>
                  <a:srgbClr val="32428B"/>
                </a:solidFill>
              </a:rPr>
              <a:t>Refer patient’s meeting clinical trigger (within one hour</a:t>
            </a:r>
            <a:r>
              <a:rPr lang="en-US" sz="2400" dirty="0" smtClean="0">
                <a:solidFill>
                  <a:srgbClr val="32428B"/>
                </a:solidFill>
              </a:rPr>
              <a:t>)</a:t>
            </a:r>
          </a:p>
          <a:p>
            <a:endParaRPr lang="en-US" sz="2400" dirty="0">
              <a:solidFill>
                <a:srgbClr val="32428B"/>
              </a:solidFill>
            </a:endParaRPr>
          </a:p>
          <a:p>
            <a:r>
              <a:rPr lang="en-US" sz="2400" dirty="0">
                <a:solidFill>
                  <a:srgbClr val="32428B"/>
                </a:solidFill>
              </a:rPr>
              <a:t>Provide </a:t>
            </a:r>
            <a:r>
              <a:rPr lang="en-US" sz="2400" dirty="0" smtClean="0">
                <a:solidFill>
                  <a:srgbClr val="32428B"/>
                </a:solidFill>
              </a:rPr>
              <a:t>NDN </a:t>
            </a:r>
            <a:r>
              <a:rPr lang="en-US" sz="2400" dirty="0">
                <a:solidFill>
                  <a:srgbClr val="32428B"/>
                </a:solidFill>
              </a:rPr>
              <a:t>with patient’s clinical picture to assess donor </a:t>
            </a:r>
            <a:r>
              <a:rPr lang="en-US" sz="2400" dirty="0" smtClean="0">
                <a:solidFill>
                  <a:srgbClr val="32428B"/>
                </a:solidFill>
              </a:rPr>
              <a:t>suitability</a:t>
            </a:r>
            <a:endParaRPr lang="en-US" sz="2400" dirty="0">
              <a:solidFill>
                <a:srgbClr val="32428B"/>
              </a:solidFill>
            </a:endParaRPr>
          </a:p>
          <a:p>
            <a:r>
              <a:rPr lang="en-US" sz="2400" dirty="0">
                <a:solidFill>
                  <a:srgbClr val="32428B"/>
                </a:solidFill>
              </a:rPr>
              <a:t>Report any changes in patient’s </a:t>
            </a:r>
            <a:r>
              <a:rPr lang="en-US" sz="2400" dirty="0" smtClean="0">
                <a:solidFill>
                  <a:srgbClr val="32428B"/>
                </a:solidFill>
              </a:rPr>
              <a:t>status</a:t>
            </a:r>
          </a:p>
          <a:p>
            <a:endParaRPr lang="en-US" sz="2400" dirty="0" smtClean="0">
              <a:solidFill>
                <a:srgbClr val="32428B"/>
              </a:solidFill>
            </a:endParaRPr>
          </a:p>
          <a:p>
            <a:r>
              <a:rPr lang="en-US" sz="2400" dirty="0" smtClean="0">
                <a:solidFill>
                  <a:srgbClr val="32428B"/>
                </a:solidFill>
              </a:rPr>
              <a:t>Do not pre-mention donation to family</a:t>
            </a:r>
          </a:p>
          <a:p>
            <a:endParaRPr lang="en-US" sz="2400" dirty="0">
              <a:solidFill>
                <a:srgbClr val="32428B"/>
              </a:solidFill>
            </a:endParaRPr>
          </a:p>
          <a:p>
            <a:r>
              <a:rPr lang="en-US" sz="2400" dirty="0">
                <a:solidFill>
                  <a:srgbClr val="32428B"/>
                </a:solidFill>
              </a:rPr>
              <a:t>Participate in the “Huddle</a:t>
            </a:r>
            <a:r>
              <a:rPr lang="en-US" sz="2400" dirty="0" smtClean="0">
                <a:solidFill>
                  <a:srgbClr val="32428B"/>
                </a:solidFill>
              </a:rPr>
              <a:t>”</a:t>
            </a:r>
          </a:p>
          <a:p>
            <a:endParaRPr lang="en-US" sz="2400" dirty="0">
              <a:solidFill>
                <a:srgbClr val="32428B"/>
              </a:solidFill>
            </a:endParaRPr>
          </a:p>
          <a:p>
            <a:r>
              <a:rPr lang="en-US" sz="2400" dirty="0">
                <a:solidFill>
                  <a:srgbClr val="32428B"/>
                </a:solidFill>
              </a:rPr>
              <a:t>Continue to provide family support in collaboration with </a:t>
            </a:r>
            <a:r>
              <a:rPr lang="en-US" sz="2400" dirty="0" smtClean="0">
                <a:solidFill>
                  <a:srgbClr val="32428B"/>
                </a:solidFill>
              </a:rPr>
              <a:t>NDN</a:t>
            </a:r>
            <a:endParaRPr lang="en-US" sz="2400" dirty="0">
              <a:solidFill>
                <a:srgbClr val="32428B"/>
              </a:solidFill>
            </a:endParaRPr>
          </a:p>
        </p:txBody>
      </p:sp>
    </p:spTree>
    <p:extLst>
      <p:ext uri="{BB962C8B-B14F-4D97-AF65-F5344CB8AC3E}">
        <p14:creationId xmlns:p14="http://schemas.microsoft.com/office/powerpoint/2010/main" val="3934838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534530" name="Rectangle 2"/>
          <p:cNvSpPr>
            <a:spLocks noGrp="1" noChangeArrowheads="1"/>
          </p:cNvSpPr>
          <p:nvPr>
            <p:ph type="title"/>
          </p:nvPr>
        </p:nvSpPr>
        <p:spPr>
          <a:xfrm>
            <a:off x="457200" y="586368"/>
            <a:ext cx="8229600" cy="1143000"/>
          </a:xfrm>
        </p:spPr>
        <p:txBody>
          <a:bodyPr>
            <a:normAutofit/>
          </a:bodyPr>
          <a:lstStyle/>
          <a:p>
            <a:pPr algn="l"/>
            <a:r>
              <a:rPr lang="en-US" sz="4000" b="1" dirty="0" smtClean="0">
                <a:solidFill>
                  <a:srgbClr val="32428B"/>
                </a:solidFill>
                <a:latin typeface="+mn-lt"/>
              </a:rPr>
              <a:t>Role of the Physician</a:t>
            </a:r>
            <a:endParaRPr lang="en-US" sz="4000" b="1" dirty="0">
              <a:solidFill>
                <a:srgbClr val="32428B"/>
              </a:solidFill>
              <a:latin typeface="+mn-lt"/>
            </a:endParaRPr>
          </a:p>
        </p:txBody>
      </p:sp>
      <p:sp>
        <p:nvSpPr>
          <p:cNvPr id="534531" name="Rectangle 3"/>
          <p:cNvSpPr>
            <a:spLocks noGrp="1" noChangeArrowheads="1"/>
          </p:cNvSpPr>
          <p:nvPr>
            <p:ph type="body" idx="1"/>
          </p:nvPr>
        </p:nvSpPr>
        <p:spPr>
          <a:xfrm>
            <a:off x="457200" y="1828802"/>
            <a:ext cx="8229600" cy="4525963"/>
          </a:xfrm>
        </p:spPr>
        <p:txBody>
          <a:bodyPr>
            <a:normAutofit/>
          </a:bodyPr>
          <a:lstStyle/>
          <a:p>
            <a:r>
              <a:rPr lang="en-US" sz="2400" dirty="0">
                <a:solidFill>
                  <a:srgbClr val="32428B"/>
                </a:solidFill>
              </a:rPr>
              <a:t>Identify the patient as potentially brain </a:t>
            </a:r>
            <a:r>
              <a:rPr lang="en-US" sz="2400" dirty="0" smtClean="0">
                <a:solidFill>
                  <a:srgbClr val="32428B"/>
                </a:solidFill>
              </a:rPr>
              <a:t>dead or suitable for DCD Donation</a:t>
            </a:r>
            <a:endParaRPr lang="en-US" sz="2400" dirty="0">
              <a:solidFill>
                <a:srgbClr val="32428B"/>
              </a:solidFill>
            </a:endParaRPr>
          </a:p>
          <a:p>
            <a:r>
              <a:rPr lang="en-US" sz="2400" dirty="0">
                <a:solidFill>
                  <a:srgbClr val="32428B"/>
                </a:solidFill>
              </a:rPr>
              <a:t>Perform and document a brain death exam</a:t>
            </a:r>
          </a:p>
          <a:p>
            <a:r>
              <a:rPr lang="en-US" sz="2400" dirty="0">
                <a:solidFill>
                  <a:srgbClr val="32428B"/>
                </a:solidFill>
              </a:rPr>
              <a:t>Inform the family of their loved one’s </a:t>
            </a:r>
            <a:r>
              <a:rPr lang="en-US" sz="2400" dirty="0" smtClean="0">
                <a:solidFill>
                  <a:srgbClr val="32428B"/>
                </a:solidFill>
              </a:rPr>
              <a:t>death</a:t>
            </a:r>
          </a:p>
          <a:p>
            <a:r>
              <a:rPr lang="en-US" sz="2400" dirty="0" smtClean="0">
                <a:solidFill>
                  <a:srgbClr val="32428B"/>
                </a:solidFill>
              </a:rPr>
              <a:t>Do not pre-mention donor to family</a:t>
            </a:r>
            <a:endParaRPr lang="en-US" sz="2400" dirty="0">
              <a:solidFill>
                <a:srgbClr val="32428B"/>
              </a:solidFill>
            </a:endParaRPr>
          </a:p>
          <a:p>
            <a:r>
              <a:rPr lang="en-US" sz="2400" dirty="0">
                <a:solidFill>
                  <a:srgbClr val="32428B"/>
                </a:solidFill>
              </a:rPr>
              <a:t>Participate in the “Huddle</a:t>
            </a:r>
            <a:r>
              <a:rPr lang="en-US" sz="2400" dirty="0" smtClean="0">
                <a:solidFill>
                  <a:srgbClr val="32428B"/>
                </a:solidFill>
              </a:rPr>
              <a:t>” with NDN staff</a:t>
            </a:r>
            <a:endParaRPr lang="en-US" sz="2400" dirty="0">
              <a:solidFill>
                <a:srgbClr val="32428B"/>
              </a:solidFill>
            </a:endParaRPr>
          </a:p>
          <a:p>
            <a:r>
              <a:rPr lang="en-US" sz="2400" dirty="0">
                <a:solidFill>
                  <a:srgbClr val="32428B"/>
                </a:solidFill>
              </a:rPr>
              <a:t>The introduction of </a:t>
            </a:r>
            <a:r>
              <a:rPr lang="en-US" sz="2400" dirty="0" smtClean="0">
                <a:solidFill>
                  <a:srgbClr val="32428B"/>
                </a:solidFill>
              </a:rPr>
              <a:t>NDN </a:t>
            </a:r>
            <a:r>
              <a:rPr lang="en-US" sz="2400" dirty="0">
                <a:solidFill>
                  <a:srgbClr val="32428B"/>
                </a:solidFill>
              </a:rPr>
              <a:t>staff to the family</a:t>
            </a:r>
          </a:p>
          <a:p>
            <a:r>
              <a:rPr lang="en-US" sz="2400" dirty="0">
                <a:solidFill>
                  <a:srgbClr val="32428B"/>
                </a:solidFill>
              </a:rPr>
              <a:t>Maintain patient care to preserve donation opportunity</a:t>
            </a:r>
          </a:p>
        </p:txBody>
      </p:sp>
    </p:spTree>
    <p:extLst>
      <p:ext uri="{BB962C8B-B14F-4D97-AF65-F5344CB8AC3E}">
        <p14:creationId xmlns:p14="http://schemas.microsoft.com/office/powerpoint/2010/main" val="253456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530434" name="Rectangle 2"/>
          <p:cNvSpPr>
            <a:spLocks noGrp="1" noChangeArrowheads="1"/>
          </p:cNvSpPr>
          <p:nvPr>
            <p:ph type="title"/>
          </p:nvPr>
        </p:nvSpPr>
        <p:spPr>
          <a:xfrm>
            <a:off x="457200" y="586368"/>
            <a:ext cx="8229600" cy="1143000"/>
          </a:xfrm>
        </p:spPr>
        <p:txBody>
          <a:bodyPr>
            <a:normAutofit/>
          </a:bodyPr>
          <a:lstStyle/>
          <a:p>
            <a:pPr algn="l"/>
            <a:r>
              <a:rPr lang="en-US" sz="4000" b="1" dirty="0" smtClean="0">
                <a:solidFill>
                  <a:srgbClr val="32428B"/>
                </a:solidFill>
              </a:rPr>
              <a:t>The Purpose of the Huddle</a:t>
            </a:r>
            <a:endParaRPr lang="en-US" sz="4000" b="1" dirty="0">
              <a:solidFill>
                <a:srgbClr val="32428B"/>
              </a:solidFill>
            </a:endParaRPr>
          </a:p>
        </p:txBody>
      </p:sp>
      <p:sp>
        <p:nvSpPr>
          <p:cNvPr id="530435" name="Rectangle 3"/>
          <p:cNvSpPr>
            <a:spLocks noGrp="1" noChangeArrowheads="1"/>
          </p:cNvSpPr>
          <p:nvPr>
            <p:ph type="body" idx="1"/>
          </p:nvPr>
        </p:nvSpPr>
        <p:spPr>
          <a:xfrm>
            <a:off x="457200" y="1729368"/>
            <a:ext cx="8229600" cy="4691120"/>
          </a:xfrm>
        </p:spPr>
        <p:txBody>
          <a:bodyPr>
            <a:normAutofit/>
          </a:bodyPr>
          <a:lstStyle/>
          <a:p>
            <a:pPr>
              <a:lnSpc>
                <a:spcPct val="90000"/>
              </a:lnSpc>
            </a:pPr>
            <a:r>
              <a:rPr lang="en-US" sz="2400" dirty="0">
                <a:solidFill>
                  <a:srgbClr val="32428B"/>
                </a:solidFill>
              </a:rPr>
              <a:t>Huddle is a pre-approach </a:t>
            </a:r>
            <a:r>
              <a:rPr lang="en-US" sz="2400" dirty="0" smtClean="0">
                <a:solidFill>
                  <a:srgbClr val="32428B"/>
                </a:solidFill>
              </a:rPr>
              <a:t>gathering </a:t>
            </a:r>
            <a:r>
              <a:rPr lang="en-US" sz="2400" dirty="0">
                <a:solidFill>
                  <a:srgbClr val="32428B"/>
                </a:solidFill>
              </a:rPr>
              <a:t>between </a:t>
            </a:r>
            <a:r>
              <a:rPr lang="en-US" sz="2400" dirty="0" smtClean="0">
                <a:solidFill>
                  <a:srgbClr val="32428B"/>
                </a:solidFill>
              </a:rPr>
              <a:t>NDN </a:t>
            </a:r>
            <a:r>
              <a:rPr lang="en-US" sz="2400" dirty="0">
                <a:solidFill>
                  <a:srgbClr val="32428B"/>
                </a:solidFill>
              </a:rPr>
              <a:t>and healthcare team to create a support system for potential donor families, in order to meet all of their needs</a:t>
            </a:r>
          </a:p>
          <a:p>
            <a:pPr lvl="1">
              <a:lnSpc>
                <a:spcPct val="90000"/>
              </a:lnSpc>
            </a:pPr>
            <a:r>
              <a:rPr lang="en-US" sz="2200" dirty="0">
                <a:solidFill>
                  <a:srgbClr val="9ABC47"/>
                </a:solidFill>
              </a:rPr>
              <a:t>Personal</a:t>
            </a:r>
          </a:p>
          <a:p>
            <a:pPr lvl="1">
              <a:lnSpc>
                <a:spcPct val="90000"/>
              </a:lnSpc>
            </a:pPr>
            <a:r>
              <a:rPr lang="en-US" sz="2200" dirty="0">
                <a:solidFill>
                  <a:srgbClr val="9ABC47"/>
                </a:solidFill>
              </a:rPr>
              <a:t>Cultural</a:t>
            </a:r>
          </a:p>
          <a:p>
            <a:pPr lvl="1">
              <a:lnSpc>
                <a:spcPct val="90000"/>
              </a:lnSpc>
            </a:pPr>
            <a:r>
              <a:rPr lang="en-US" sz="2200" dirty="0">
                <a:solidFill>
                  <a:srgbClr val="9ABC47"/>
                </a:solidFill>
              </a:rPr>
              <a:t>Spiritual</a:t>
            </a:r>
          </a:p>
          <a:p>
            <a:pPr lvl="1">
              <a:lnSpc>
                <a:spcPct val="90000"/>
              </a:lnSpc>
            </a:pPr>
            <a:endParaRPr lang="en-US" sz="2400" dirty="0">
              <a:solidFill>
                <a:srgbClr val="32428B"/>
              </a:solidFill>
            </a:endParaRPr>
          </a:p>
          <a:p>
            <a:pPr>
              <a:lnSpc>
                <a:spcPct val="90000"/>
              </a:lnSpc>
            </a:pPr>
            <a:r>
              <a:rPr lang="en-US" sz="2400" dirty="0">
                <a:solidFill>
                  <a:srgbClr val="32428B"/>
                </a:solidFill>
              </a:rPr>
              <a:t>Huddle involves everyone that was a part of the patient’s / family care and ensure consistent communication between families, hospital staff and </a:t>
            </a:r>
            <a:r>
              <a:rPr lang="en-US" sz="2400" dirty="0" smtClean="0">
                <a:solidFill>
                  <a:srgbClr val="32428B"/>
                </a:solidFill>
              </a:rPr>
              <a:t>NDN </a:t>
            </a:r>
            <a:r>
              <a:rPr lang="en-US" sz="2400" dirty="0">
                <a:solidFill>
                  <a:srgbClr val="32428B"/>
                </a:solidFill>
              </a:rPr>
              <a:t>personnel</a:t>
            </a:r>
          </a:p>
          <a:p>
            <a:pPr>
              <a:lnSpc>
                <a:spcPct val="90000"/>
              </a:lnSpc>
            </a:pPr>
            <a:endParaRPr lang="en-US" sz="2800" dirty="0">
              <a:solidFill>
                <a:srgbClr val="32428B"/>
              </a:solidFill>
            </a:endParaRPr>
          </a:p>
          <a:p>
            <a:pPr>
              <a:lnSpc>
                <a:spcPct val="90000"/>
              </a:lnSpc>
            </a:pPr>
            <a:r>
              <a:rPr lang="en-US" sz="2400" dirty="0">
                <a:solidFill>
                  <a:srgbClr val="32428B"/>
                </a:solidFill>
              </a:rPr>
              <a:t>To develop an environment for a successful outcome</a:t>
            </a:r>
          </a:p>
          <a:p>
            <a:pPr lvl="1">
              <a:lnSpc>
                <a:spcPct val="90000"/>
              </a:lnSpc>
            </a:pPr>
            <a:endParaRPr lang="en-US" sz="2400" dirty="0"/>
          </a:p>
        </p:txBody>
      </p:sp>
    </p:spTree>
    <p:extLst>
      <p:ext uri="{BB962C8B-B14F-4D97-AF65-F5344CB8AC3E}">
        <p14:creationId xmlns:p14="http://schemas.microsoft.com/office/powerpoint/2010/main" val="1517445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530434" name="Rectangle 2"/>
          <p:cNvSpPr>
            <a:spLocks noGrp="1" noChangeArrowheads="1"/>
          </p:cNvSpPr>
          <p:nvPr>
            <p:ph type="title"/>
          </p:nvPr>
        </p:nvSpPr>
        <p:spPr>
          <a:xfrm>
            <a:off x="457200" y="586368"/>
            <a:ext cx="8229600" cy="1143000"/>
          </a:xfrm>
        </p:spPr>
        <p:txBody>
          <a:bodyPr>
            <a:normAutofit/>
          </a:bodyPr>
          <a:lstStyle/>
          <a:p>
            <a:pPr algn="l"/>
            <a:r>
              <a:rPr lang="en-US" sz="4000" b="1" dirty="0" smtClean="0">
                <a:solidFill>
                  <a:srgbClr val="32428B"/>
                </a:solidFill>
              </a:rPr>
              <a:t>The Approach</a:t>
            </a:r>
            <a:endParaRPr lang="en-US" sz="4000" b="1" dirty="0">
              <a:solidFill>
                <a:srgbClr val="32428B"/>
              </a:solidFill>
            </a:endParaRPr>
          </a:p>
        </p:txBody>
      </p:sp>
      <p:sp>
        <p:nvSpPr>
          <p:cNvPr id="530435" name="Rectangle 3"/>
          <p:cNvSpPr>
            <a:spLocks noGrp="1" noChangeArrowheads="1"/>
          </p:cNvSpPr>
          <p:nvPr>
            <p:ph type="body" idx="1"/>
          </p:nvPr>
        </p:nvSpPr>
        <p:spPr>
          <a:xfrm>
            <a:off x="457200" y="1789052"/>
            <a:ext cx="8229600" cy="5135563"/>
          </a:xfrm>
        </p:spPr>
        <p:txBody>
          <a:bodyPr>
            <a:normAutofit/>
          </a:bodyPr>
          <a:lstStyle/>
          <a:p>
            <a:pPr marL="457200" indent="-457200">
              <a:buSzPct val="95000"/>
              <a:buFont typeface="Arial" pitchFamily="34" charset="0"/>
              <a:buChar char="•"/>
            </a:pPr>
            <a:r>
              <a:rPr lang="en-US" sz="2400" dirty="0" smtClean="0">
                <a:solidFill>
                  <a:srgbClr val="32428B"/>
                </a:solidFill>
              </a:rPr>
              <a:t>For many families donation </a:t>
            </a:r>
            <a:r>
              <a:rPr lang="en-US" sz="2400" dirty="0">
                <a:solidFill>
                  <a:srgbClr val="32428B"/>
                </a:solidFill>
              </a:rPr>
              <a:t>is the only positive experience in the tragic chain of </a:t>
            </a:r>
            <a:r>
              <a:rPr lang="en-US" sz="2400" dirty="0" smtClean="0">
                <a:solidFill>
                  <a:srgbClr val="32428B"/>
                </a:solidFill>
              </a:rPr>
              <a:t>events</a:t>
            </a:r>
          </a:p>
          <a:p>
            <a:pPr marL="457200" indent="-457200">
              <a:buSzPct val="95000"/>
              <a:buFont typeface="Arial" pitchFamily="34" charset="0"/>
              <a:buChar char="•"/>
            </a:pPr>
            <a:endParaRPr lang="en-US" sz="2400" dirty="0">
              <a:solidFill>
                <a:srgbClr val="32428B"/>
              </a:solidFill>
            </a:endParaRPr>
          </a:p>
          <a:p>
            <a:pPr marL="457200" indent="-457200">
              <a:buFont typeface="Arial" pitchFamily="34" charset="0"/>
              <a:buChar char="•"/>
            </a:pPr>
            <a:r>
              <a:rPr lang="en-US" sz="2400" dirty="0">
                <a:solidFill>
                  <a:srgbClr val="32428B"/>
                </a:solidFill>
              </a:rPr>
              <a:t>Families need information about donation to make an informed </a:t>
            </a:r>
            <a:r>
              <a:rPr lang="en-US" sz="2400" dirty="0" smtClean="0">
                <a:solidFill>
                  <a:srgbClr val="32428B"/>
                </a:solidFill>
              </a:rPr>
              <a:t>decision</a:t>
            </a:r>
          </a:p>
          <a:p>
            <a:pPr marL="457200" indent="-457200">
              <a:buFont typeface="Arial" pitchFamily="34" charset="0"/>
              <a:buChar char="•"/>
            </a:pPr>
            <a:endParaRPr lang="en-US" sz="2400" dirty="0">
              <a:solidFill>
                <a:srgbClr val="32428B"/>
              </a:solidFill>
            </a:endParaRPr>
          </a:p>
          <a:p>
            <a:pPr marL="457200" indent="-457200">
              <a:buFont typeface="Arial" pitchFamily="34" charset="0"/>
              <a:buChar char="•"/>
            </a:pPr>
            <a:r>
              <a:rPr lang="en-US" sz="2400" dirty="0">
                <a:solidFill>
                  <a:srgbClr val="32428B"/>
                </a:solidFill>
              </a:rPr>
              <a:t>Families are best served when hospitals &amp; OPOs work together to offer the option of </a:t>
            </a:r>
            <a:r>
              <a:rPr lang="en-US" sz="2400" dirty="0" smtClean="0">
                <a:solidFill>
                  <a:srgbClr val="32428B"/>
                </a:solidFill>
              </a:rPr>
              <a:t>donation</a:t>
            </a:r>
          </a:p>
          <a:p>
            <a:pPr marL="457200" indent="-457200">
              <a:buFont typeface="Arial" pitchFamily="34" charset="0"/>
              <a:buChar char="•"/>
            </a:pPr>
            <a:endParaRPr lang="en-US" sz="2400" dirty="0">
              <a:solidFill>
                <a:srgbClr val="32428B"/>
              </a:solidFill>
            </a:endParaRPr>
          </a:p>
          <a:p>
            <a:pPr marL="457200" indent="-457200">
              <a:buFont typeface="Arial" pitchFamily="34" charset="0"/>
              <a:buChar char="•"/>
            </a:pPr>
            <a:r>
              <a:rPr lang="en-US" sz="2400" dirty="0" smtClean="0">
                <a:solidFill>
                  <a:srgbClr val="32428B"/>
                </a:solidFill>
              </a:rPr>
              <a:t>Hospital staff is encouraged to bridge rather than approach</a:t>
            </a:r>
            <a:endParaRPr lang="en-US" sz="2400" dirty="0">
              <a:solidFill>
                <a:srgbClr val="32428B"/>
              </a:solidFill>
            </a:endParaRPr>
          </a:p>
          <a:p>
            <a:pPr lvl="1">
              <a:lnSpc>
                <a:spcPct val="90000"/>
              </a:lnSpc>
            </a:pPr>
            <a:endParaRPr lang="en-US" sz="2400" dirty="0"/>
          </a:p>
        </p:txBody>
      </p:sp>
    </p:spTree>
    <p:extLst>
      <p:ext uri="{BB962C8B-B14F-4D97-AF65-F5344CB8AC3E}">
        <p14:creationId xmlns:p14="http://schemas.microsoft.com/office/powerpoint/2010/main" val="224216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_NDN_PowerPoint4.jpg"/>
          <p:cNvPicPr>
            <a:picLocks noChangeAspect="1"/>
          </p:cNvPicPr>
          <p:nvPr/>
        </p:nvPicPr>
        <p:blipFill>
          <a:blip r:embed="rId2"/>
          <a:stretch>
            <a:fillRect/>
          </a:stretch>
        </p:blipFill>
        <p:spPr>
          <a:xfrm>
            <a:off x="0" y="-12535"/>
            <a:ext cx="9144000" cy="6858000"/>
          </a:xfrm>
          <a:prstGeom prst="rect">
            <a:avLst/>
          </a:prstGeom>
        </p:spPr>
      </p:pic>
      <p:sp>
        <p:nvSpPr>
          <p:cNvPr id="7" name="Title 6"/>
          <p:cNvSpPr>
            <a:spLocks noGrp="1"/>
          </p:cNvSpPr>
          <p:nvPr>
            <p:ph type="ctrTitle"/>
          </p:nvPr>
        </p:nvSpPr>
        <p:spPr>
          <a:xfrm>
            <a:off x="199292" y="581846"/>
            <a:ext cx="8677422" cy="1470025"/>
          </a:xfrm>
        </p:spPr>
        <p:txBody>
          <a:bodyPr>
            <a:normAutofit/>
          </a:bodyPr>
          <a:lstStyle/>
          <a:p>
            <a:pPr algn="l"/>
            <a:r>
              <a:rPr lang="en-US" sz="4000" b="1" dirty="0" smtClean="0">
                <a:solidFill>
                  <a:srgbClr val="32428B"/>
                </a:solidFill>
              </a:rPr>
              <a:t>Who is Nevada Donor Network (NDN)?</a:t>
            </a:r>
            <a:endParaRPr lang="en-US" sz="4000" b="1" dirty="0">
              <a:solidFill>
                <a:srgbClr val="32428B"/>
              </a:solidFill>
            </a:endParaRPr>
          </a:p>
        </p:txBody>
      </p:sp>
      <p:sp>
        <p:nvSpPr>
          <p:cNvPr id="8" name="Subtitle 7"/>
          <p:cNvSpPr>
            <a:spLocks noGrp="1"/>
          </p:cNvSpPr>
          <p:nvPr>
            <p:ph type="subTitle" idx="1"/>
          </p:nvPr>
        </p:nvSpPr>
        <p:spPr>
          <a:xfrm>
            <a:off x="457200" y="2057400"/>
            <a:ext cx="8229600" cy="3545058"/>
          </a:xfrm>
        </p:spPr>
        <p:txBody>
          <a:bodyPr>
            <a:normAutofit fontScale="47500" lnSpcReduction="20000"/>
          </a:bodyPr>
          <a:lstStyle/>
          <a:p>
            <a:pPr marL="685800" indent="-685800" algn="l">
              <a:lnSpc>
                <a:spcPct val="120000"/>
              </a:lnSpc>
              <a:buFont typeface="Arial" panose="020B0604020202020204" pitchFamily="34" charset="0"/>
              <a:buChar char="•"/>
            </a:pPr>
            <a:r>
              <a:rPr lang="en-US" sz="5100" dirty="0" smtClean="0">
                <a:solidFill>
                  <a:srgbClr val="32428B"/>
                </a:solidFill>
              </a:rPr>
              <a:t>Federally </a:t>
            </a:r>
            <a:r>
              <a:rPr lang="en-US" sz="5100" dirty="0">
                <a:solidFill>
                  <a:srgbClr val="32428B"/>
                </a:solidFill>
              </a:rPr>
              <a:t>designated, not-for-profit organ, tissue, and eye procurement organization. </a:t>
            </a:r>
            <a:endParaRPr lang="en-US" sz="5100" dirty="0" smtClean="0">
              <a:solidFill>
                <a:srgbClr val="32428B"/>
              </a:solidFill>
            </a:endParaRPr>
          </a:p>
          <a:p>
            <a:pPr marL="685800" indent="-685800" algn="l">
              <a:lnSpc>
                <a:spcPct val="120000"/>
              </a:lnSpc>
              <a:buFont typeface="Arial" panose="020B0604020202020204" pitchFamily="34" charset="0"/>
              <a:buChar char="•"/>
            </a:pPr>
            <a:r>
              <a:rPr lang="en-US" sz="5100" dirty="0" smtClean="0">
                <a:solidFill>
                  <a:srgbClr val="32428B"/>
                </a:solidFill>
              </a:rPr>
              <a:t>Responsible </a:t>
            </a:r>
            <a:r>
              <a:rPr lang="en-US" sz="5100" dirty="0">
                <a:solidFill>
                  <a:srgbClr val="32428B"/>
                </a:solidFill>
              </a:rPr>
              <a:t>for the coordination, recovery, and distribution of donated human organs and tissues for transplantation and medical research </a:t>
            </a:r>
            <a:endParaRPr lang="en-US" sz="5100" dirty="0" smtClean="0">
              <a:solidFill>
                <a:srgbClr val="32428B"/>
              </a:solidFill>
            </a:endParaRPr>
          </a:p>
          <a:p>
            <a:pPr marL="685800" indent="-685800" algn="l">
              <a:lnSpc>
                <a:spcPct val="120000"/>
              </a:lnSpc>
              <a:buFont typeface="Arial" panose="020B0604020202020204" pitchFamily="34" charset="0"/>
              <a:buChar char="•"/>
            </a:pPr>
            <a:r>
              <a:rPr lang="en-US" sz="5100" dirty="0" smtClean="0">
                <a:solidFill>
                  <a:srgbClr val="32428B"/>
                </a:solidFill>
              </a:rPr>
              <a:t>Participates in </a:t>
            </a:r>
            <a:r>
              <a:rPr lang="en-US" sz="5100" dirty="0">
                <a:solidFill>
                  <a:srgbClr val="32428B"/>
                </a:solidFill>
              </a:rPr>
              <a:t>national organ and tissue sharing in an effort to </a:t>
            </a:r>
            <a:r>
              <a:rPr lang="en-US" sz="5100" dirty="0" smtClean="0">
                <a:solidFill>
                  <a:srgbClr val="32428B"/>
                </a:solidFill>
              </a:rPr>
              <a:t>meet the needs </a:t>
            </a:r>
            <a:r>
              <a:rPr lang="en-US" sz="5100" dirty="0">
                <a:solidFill>
                  <a:srgbClr val="32428B"/>
                </a:solidFill>
              </a:rPr>
              <a:t>of patients awaiting </a:t>
            </a:r>
            <a:r>
              <a:rPr lang="en-US" sz="5100" dirty="0" smtClean="0">
                <a:solidFill>
                  <a:srgbClr val="32428B"/>
                </a:solidFill>
              </a:rPr>
              <a:t>transplants.</a:t>
            </a:r>
          </a:p>
          <a:p>
            <a:pPr algn="l">
              <a:lnSpc>
                <a:spcPct val="120000"/>
              </a:lnSpc>
              <a:buFont typeface="Arial" pitchFamily="34" charset="0"/>
              <a:buChar char="•"/>
            </a:pPr>
            <a:endParaRPr lang="en-US" sz="1600" dirty="0" smtClean="0">
              <a:solidFill>
                <a:schemeClr val="tx1"/>
              </a:solidFill>
            </a:endParaRPr>
          </a:p>
          <a:p>
            <a:pPr algn="l">
              <a:lnSpc>
                <a:spcPct val="120000"/>
              </a:lnSpc>
              <a:buFont typeface="Arial" pitchFamily="34" charset="0"/>
              <a:buChar char="•"/>
            </a:pPr>
            <a:endParaRPr lang="en-US" sz="1600" dirty="0" smtClean="0">
              <a:solidFill>
                <a:schemeClr val="tx1"/>
              </a:solidFill>
            </a:endParaRPr>
          </a:p>
          <a:p>
            <a:pPr>
              <a:buFont typeface="Arial" pitchFamily="34" charset="0"/>
              <a:buChar char="•"/>
            </a:pPr>
            <a:endParaRPr lang="en-US" sz="1600" dirty="0"/>
          </a:p>
        </p:txBody>
      </p:sp>
    </p:spTree>
    <p:extLst>
      <p:ext uri="{BB962C8B-B14F-4D97-AF65-F5344CB8AC3E}">
        <p14:creationId xmlns:p14="http://schemas.microsoft.com/office/powerpoint/2010/main" val="102126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530434" name="Rectangle 2"/>
          <p:cNvSpPr>
            <a:spLocks noGrp="1" noChangeArrowheads="1"/>
          </p:cNvSpPr>
          <p:nvPr>
            <p:ph type="title"/>
          </p:nvPr>
        </p:nvSpPr>
        <p:spPr>
          <a:xfrm>
            <a:off x="457200" y="586368"/>
            <a:ext cx="8229600" cy="1143000"/>
          </a:xfrm>
        </p:spPr>
        <p:txBody>
          <a:bodyPr>
            <a:normAutofit/>
          </a:bodyPr>
          <a:lstStyle/>
          <a:p>
            <a:pPr algn="l"/>
            <a:r>
              <a:rPr lang="en-US" sz="4000" b="1" dirty="0" smtClean="0">
                <a:solidFill>
                  <a:srgbClr val="32428B"/>
                </a:solidFill>
              </a:rPr>
              <a:t>Bridging vs. Approaching</a:t>
            </a:r>
            <a:endParaRPr lang="en-US" sz="4000" b="1" dirty="0">
              <a:solidFill>
                <a:srgbClr val="32428B"/>
              </a:solidFill>
            </a:endParaRPr>
          </a:p>
        </p:txBody>
      </p:sp>
      <p:sp>
        <p:nvSpPr>
          <p:cNvPr id="530435" name="Rectangle 3"/>
          <p:cNvSpPr>
            <a:spLocks noGrp="1" noChangeArrowheads="1"/>
          </p:cNvSpPr>
          <p:nvPr>
            <p:ph type="body" idx="1"/>
          </p:nvPr>
        </p:nvSpPr>
        <p:spPr>
          <a:xfrm>
            <a:off x="457200" y="1519311"/>
            <a:ext cx="8229600" cy="5365693"/>
          </a:xfrm>
        </p:spPr>
        <p:txBody>
          <a:bodyPr>
            <a:noAutofit/>
          </a:bodyPr>
          <a:lstStyle/>
          <a:p>
            <a:pPr lvl="0"/>
            <a:r>
              <a:rPr lang="en-US" sz="2400" b="1" dirty="0">
                <a:solidFill>
                  <a:srgbClr val="32428B"/>
                </a:solidFill>
              </a:rPr>
              <a:t>Preparing</a:t>
            </a:r>
            <a:r>
              <a:rPr lang="en-US" sz="2400" dirty="0">
                <a:solidFill>
                  <a:srgbClr val="32428B"/>
                </a:solidFill>
              </a:rPr>
              <a:t> the family is introducing the family to end-of-life </a:t>
            </a:r>
          </a:p>
          <a:p>
            <a:pPr marL="0" indent="0">
              <a:buNone/>
            </a:pPr>
            <a:r>
              <a:rPr lang="en-US" sz="2400" dirty="0" smtClean="0">
                <a:solidFill>
                  <a:srgbClr val="32428B"/>
                </a:solidFill>
              </a:rPr>
              <a:t>	specialists </a:t>
            </a:r>
            <a:r>
              <a:rPr lang="en-US" sz="2400" dirty="0">
                <a:solidFill>
                  <a:srgbClr val="32428B"/>
                </a:solidFill>
              </a:rPr>
              <a:t>from Nevada Donor Network about donation </a:t>
            </a:r>
            <a:r>
              <a:rPr lang="en-US" sz="2400" dirty="0" smtClean="0">
                <a:solidFill>
                  <a:srgbClr val="32428B"/>
                </a:solidFill>
              </a:rPr>
              <a:t>	opportunities</a:t>
            </a:r>
            <a:r>
              <a:rPr lang="en-US" sz="2400" dirty="0">
                <a:solidFill>
                  <a:srgbClr val="32428B"/>
                </a:solidFill>
              </a:rPr>
              <a:t>. </a:t>
            </a:r>
            <a:endParaRPr lang="en-US" sz="2400" dirty="0" smtClean="0">
              <a:solidFill>
                <a:srgbClr val="32428B"/>
              </a:solidFill>
            </a:endParaRPr>
          </a:p>
          <a:p>
            <a:pPr marL="0" indent="0">
              <a:buNone/>
            </a:pPr>
            <a:endParaRPr lang="en-US" sz="2400" dirty="0">
              <a:solidFill>
                <a:srgbClr val="32428B"/>
              </a:solidFill>
            </a:endParaRPr>
          </a:p>
          <a:p>
            <a:pPr lvl="0"/>
            <a:r>
              <a:rPr lang="en-US" sz="2400" b="1" dirty="0">
                <a:solidFill>
                  <a:srgbClr val="32428B"/>
                </a:solidFill>
              </a:rPr>
              <a:t>Preparing</a:t>
            </a:r>
            <a:r>
              <a:rPr lang="en-US" sz="2400" dirty="0">
                <a:solidFill>
                  <a:srgbClr val="32428B"/>
                </a:solidFill>
              </a:rPr>
              <a:t> the family stops short of discussing a</a:t>
            </a:r>
          </a:p>
          <a:p>
            <a:pPr marL="0" indent="0">
              <a:buNone/>
            </a:pPr>
            <a:r>
              <a:rPr lang="en-US" sz="2400" dirty="0" smtClean="0">
                <a:solidFill>
                  <a:srgbClr val="32428B"/>
                </a:solidFill>
              </a:rPr>
              <a:t>	family’s </a:t>
            </a:r>
            <a:r>
              <a:rPr lang="en-US" sz="2400" dirty="0">
                <a:solidFill>
                  <a:srgbClr val="32428B"/>
                </a:solidFill>
              </a:rPr>
              <a:t>donation decision or sharing information about </a:t>
            </a:r>
            <a:r>
              <a:rPr lang="en-US" sz="2400" dirty="0" smtClean="0">
                <a:solidFill>
                  <a:srgbClr val="32428B"/>
                </a:solidFill>
              </a:rPr>
              <a:t>	donation</a:t>
            </a:r>
            <a:endParaRPr lang="en-US" sz="2400" dirty="0">
              <a:solidFill>
                <a:srgbClr val="32428B"/>
              </a:solidFill>
            </a:endParaRPr>
          </a:p>
          <a:p>
            <a:pPr lvl="0"/>
            <a:endParaRPr lang="en-US" sz="2400" dirty="0">
              <a:effectLst/>
            </a:endParaRPr>
          </a:p>
        </p:txBody>
      </p:sp>
    </p:spTree>
    <p:extLst>
      <p:ext uri="{BB962C8B-B14F-4D97-AF65-F5344CB8AC3E}">
        <p14:creationId xmlns:p14="http://schemas.microsoft.com/office/powerpoint/2010/main" val="3423528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530434" name="Rectangle 2"/>
          <p:cNvSpPr>
            <a:spLocks noGrp="1" noChangeArrowheads="1"/>
          </p:cNvSpPr>
          <p:nvPr>
            <p:ph type="title"/>
          </p:nvPr>
        </p:nvSpPr>
        <p:spPr>
          <a:xfrm>
            <a:off x="457200" y="586368"/>
            <a:ext cx="8229600" cy="1143000"/>
          </a:xfrm>
        </p:spPr>
        <p:txBody>
          <a:bodyPr>
            <a:noAutofit/>
          </a:bodyPr>
          <a:lstStyle/>
          <a:p>
            <a:pPr algn="l"/>
            <a:r>
              <a:rPr lang="en-US" sz="4000" b="1" dirty="0" smtClean="0">
                <a:solidFill>
                  <a:srgbClr val="32428B"/>
                </a:solidFill>
              </a:rPr>
              <a:t>Process After Consent for Organ Donation</a:t>
            </a:r>
            <a:endParaRPr lang="en-US" sz="4000" b="1" dirty="0">
              <a:solidFill>
                <a:srgbClr val="32428B"/>
              </a:solidFill>
            </a:endParaRPr>
          </a:p>
        </p:txBody>
      </p:sp>
      <p:sp>
        <p:nvSpPr>
          <p:cNvPr id="530435" name="Rectangle 3"/>
          <p:cNvSpPr>
            <a:spLocks noGrp="1" noChangeArrowheads="1"/>
          </p:cNvSpPr>
          <p:nvPr>
            <p:ph type="body" idx="1"/>
          </p:nvPr>
        </p:nvSpPr>
        <p:spPr>
          <a:xfrm>
            <a:off x="162371" y="1789052"/>
            <a:ext cx="8826884" cy="5135563"/>
          </a:xfrm>
        </p:spPr>
        <p:txBody>
          <a:bodyPr>
            <a:noAutofit/>
          </a:bodyPr>
          <a:lstStyle/>
          <a:p>
            <a:pPr lvl="1">
              <a:lnSpc>
                <a:spcPct val="90000"/>
              </a:lnSpc>
              <a:buFont typeface="Arial" panose="020B0604020202020204" pitchFamily="34" charset="0"/>
              <a:buChar char="•"/>
            </a:pPr>
            <a:r>
              <a:rPr lang="en-US" sz="2400" dirty="0" smtClean="0">
                <a:solidFill>
                  <a:srgbClr val="32428B"/>
                </a:solidFill>
              </a:rPr>
              <a:t>Patient is discharged and readmitted under NDN</a:t>
            </a:r>
          </a:p>
          <a:p>
            <a:pPr lvl="1">
              <a:lnSpc>
                <a:spcPct val="90000"/>
              </a:lnSpc>
              <a:buFont typeface="Arial" panose="020B0604020202020204" pitchFamily="34" charset="0"/>
              <a:buChar char="•"/>
            </a:pPr>
            <a:endParaRPr lang="en-US" sz="2400" dirty="0" smtClean="0">
              <a:solidFill>
                <a:srgbClr val="32428B"/>
              </a:solidFill>
            </a:endParaRPr>
          </a:p>
          <a:p>
            <a:pPr lvl="1">
              <a:lnSpc>
                <a:spcPct val="90000"/>
              </a:lnSpc>
              <a:buFont typeface="Arial" panose="020B0604020202020204" pitchFamily="34" charset="0"/>
              <a:buChar char="•"/>
            </a:pPr>
            <a:r>
              <a:rPr lang="en-US" sz="2400" dirty="0" smtClean="0">
                <a:solidFill>
                  <a:srgbClr val="32428B"/>
                </a:solidFill>
              </a:rPr>
              <a:t>A 1:1 nurse is to be assigned to patient</a:t>
            </a:r>
          </a:p>
          <a:p>
            <a:pPr lvl="1">
              <a:lnSpc>
                <a:spcPct val="90000"/>
              </a:lnSpc>
              <a:buFont typeface="Arial" panose="020B0604020202020204" pitchFamily="34" charset="0"/>
              <a:buChar char="•"/>
            </a:pPr>
            <a:endParaRPr lang="en-US" sz="2400" dirty="0" smtClean="0">
              <a:solidFill>
                <a:srgbClr val="32428B"/>
              </a:solidFill>
            </a:endParaRPr>
          </a:p>
          <a:p>
            <a:pPr lvl="1">
              <a:lnSpc>
                <a:spcPct val="90000"/>
              </a:lnSpc>
              <a:buFont typeface="Arial" panose="020B0604020202020204" pitchFamily="34" charset="0"/>
              <a:buChar char="•"/>
            </a:pPr>
            <a:r>
              <a:rPr lang="en-US" sz="2400" dirty="0" smtClean="0">
                <a:solidFill>
                  <a:srgbClr val="32428B"/>
                </a:solidFill>
              </a:rPr>
              <a:t>NDN Procurement Transplant Coordinators (PTCs) are on site to facilitate any labs that need to be drawn for testing</a:t>
            </a:r>
          </a:p>
          <a:p>
            <a:pPr lvl="1">
              <a:lnSpc>
                <a:spcPct val="90000"/>
              </a:lnSpc>
              <a:buFont typeface="Arial" panose="020B0604020202020204" pitchFamily="34" charset="0"/>
              <a:buChar char="•"/>
            </a:pPr>
            <a:endParaRPr lang="en-US" sz="2400" dirty="0" smtClean="0">
              <a:solidFill>
                <a:srgbClr val="32428B"/>
              </a:solidFill>
            </a:endParaRPr>
          </a:p>
          <a:p>
            <a:pPr lvl="1">
              <a:lnSpc>
                <a:spcPct val="90000"/>
              </a:lnSpc>
              <a:buFont typeface="Arial" panose="020B0604020202020204" pitchFamily="34" charset="0"/>
              <a:buChar char="•"/>
            </a:pPr>
            <a:r>
              <a:rPr lang="en-US" sz="2400" dirty="0" smtClean="0">
                <a:solidFill>
                  <a:srgbClr val="32428B"/>
                </a:solidFill>
              </a:rPr>
              <a:t>NDN examines patient and determines which organs are suitable for transplant</a:t>
            </a:r>
          </a:p>
        </p:txBody>
      </p:sp>
    </p:spTree>
    <p:extLst>
      <p:ext uri="{BB962C8B-B14F-4D97-AF65-F5344CB8AC3E}">
        <p14:creationId xmlns:p14="http://schemas.microsoft.com/office/powerpoint/2010/main" val="185907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530434" name="Rectangle 2"/>
          <p:cNvSpPr>
            <a:spLocks noGrp="1" noChangeArrowheads="1"/>
          </p:cNvSpPr>
          <p:nvPr>
            <p:ph type="title"/>
          </p:nvPr>
        </p:nvSpPr>
        <p:spPr>
          <a:xfrm>
            <a:off x="457200" y="586368"/>
            <a:ext cx="8229600" cy="1143000"/>
          </a:xfrm>
        </p:spPr>
        <p:txBody>
          <a:bodyPr>
            <a:noAutofit/>
          </a:bodyPr>
          <a:lstStyle/>
          <a:p>
            <a:pPr algn="l"/>
            <a:r>
              <a:rPr lang="en-US" sz="4000" b="1" dirty="0" smtClean="0">
                <a:solidFill>
                  <a:srgbClr val="32428B"/>
                </a:solidFill>
              </a:rPr>
              <a:t>Process After Consent for Organ Donation</a:t>
            </a:r>
            <a:endParaRPr lang="en-US" sz="4000" b="1" dirty="0">
              <a:solidFill>
                <a:srgbClr val="32428B"/>
              </a:solidFill>
            </a:endParaRPr>
          </a:p>
        </p:txBody>
      </p:sp>
      <p:sp>
        <p:nvSpPr>
          <p:cNvPr id="530435" name="Rectangle 3"/>
          <p:cNvSpPr>
            <a:spLocks noGrp="1" noChangeArrowheads="1"/>
          </p:cNvSpPr>
          <p:nvPr>
            <p:ph type="body" idx="1"/>
          </p:nvPr>
        </p:nvSpPr>
        <p:spPr>
          <a:xfrm>
            <a:off x="162371" y="1789052"/>
            <a:ext cx="8826884" cy="5135563"/>
          </a:xfrm>
        </p:spPr>
        <p:txBody>
          <a:bodyPr>
            <a:noAutofit/>
          </a:bodyPr>
          <a:lstStyle/>
          <a:p>
            <a:pPr lvl="1">
              <a:lnSpc>
                <a:spcPct val="90000"/>
              </a:lnSpc>
              <a:buFont typeface="Arial" panose="020B0604020202020204" pitchFamily="34" charset="0"/>
              <a:buChar char="•"/>
            </a:pPr>
            <a:r>
              <a:rPr lang="en-US" sz="2400" dirty="0" smtClean="0">
                <a:solidFill>
                  <a:srgbClr val="32428B"/>
                </a:solidFill>
              </a:rPr>
              <a:t>A PTC will remain on site to manage patient and work with bedside nurse</a:t>
            </a:r>
          </a:p>
          <a:p>
            <a:pPr lvl="1">
              <a:lnSpc>
                <a:spcPct val="90000"/>
              </a:lnSpc>
              <a:buFont typeface="Arial" panose="020B0604020202020204" pitchFamily="34" charset="0"/>
              <a:buChar char="•"/>
            </a:pPr>
            <a:endParaRPr lang="en-US" sz="2400" dirty="0" smtClean="0">
              <a:solidFill>
                <a:srgbClr val="32428B"/>
              </a:solidFill>
            </a:endParaRPr>
          </a:p>
          <a:p>
            <a:pPr lvl="1">
              <a:lnSpc>
                <a:spcPct val="90000"/>
              </a:lnSpc>
              <a:buFont typeface="Arial" panose="020B0604020202020204" pitchFamily="34" charset="0"/>
              <a:buChar char="•"/>
            </a:pPr>
            <a:r>
              <a:rPr lang="en-US" sz="2400" dirty="0" smtClean="0">
                <a:solidFill>
                  <a:srgbClr val="32428B"/>
                </a:solidFill>
              </a:rPr>
              <a:t>PTC allocates organs through UNOS and coordinates with multiple recovery teams to set an OR time</a:t>
            </a:r>
          </a:p>
          <a:p>
            <a:pPr lvl="1">
              <a:lnSpc>
                <a:spcPct val="90000"/>
              </a:lnSpc>
              <a:buFont typeface="Arial" panose="020B0604020202020204" pitchFamily="34" charset="0"/>
              <a:buChar char="•"/>
            </a:pPr>
            <a:endParaRPr lang="en-US" sz="2400" dirty="0" smtClean="0">
              <a:solidFill>
                <a:srgbClr val="32428B"/>
              </a:solidFill>
            </a:endParaRPr>
          </a:p>
          <a:p>
            <a:pPr lvl="1">
              <a:lnSpc>
                <a:spcPct val="90000"/>
              </a:lnSpc>
              <a:buFont typeface="Arial" panose="020B0604020202020204" pitchFamily="34" charset="0"/>
              <a:buChar char="•"/>
            </a:pPr>
            <a:r>
              <a:rPr lang="en-US" sz="2400" dirty="0" smtClean="0">
                <a:solidFill>
                  <a:srgbClr val="32428B"/>
                </a:solidFill>
              </a:rPr>
              <a:t>Once an OR time is set, patient is transported to OR for recovery.</a:t>
            </a:r>
          </a:p>
          <a:p>
            <a:pPr lvl="1">
              <a:lnSpc>
                <a:spcPct val="90000"/>
              </a:lnSpc>
              <a:buFont typeface="Arial" panose="020B0604020202020204" pitchFamily="34" charset="0"/>
              <a:buChar char="•"/>
            </a:pPr>
            <a:endParaRPr lang="en-US" sz="2400" dirty="0" smtClean="0">
              <a:solidFill>
                <a:srgbClr val="32428B"/>
              </a:solidFill>
            </a:endParaRPr>
          </a:p>
          <a:p>
            <a:pPr lvl="1">
              <a:lnSpc>
                <a:spcPct val="90000"/>
              </a:lnSpc>
              <a:buFont typeface="Arial" panose="020B0604020202020204" pitchFamily="34" charset="0"/>
              <a:buChar char="•"/>
            </a:pPr>
            <a:r>
              <a:rPr lang="en-US" sz="2400" dirty="0" smtClean="0">
                <a:solidFill>
                  <a:srgbClr val="32428B"/>
                </a:solidFill>
              </a:rPr>
              <a:t>After organs are recovered in the OR, the body can be released to designated funeral home.</a:t>
            </a:r>
            <a:endParaRPr lang="en-US" sz="2400" dirty="0">
              <a:solidFill>
                <a:srgbClr val="32428B"/>
              </a:solidFill>
            </a:endParaRPr>
          </a:p>
        </p:txBody>
      </p:sp>
    </p:spTree>
    <p:extLst>
      <p:ext uri="{BB962C8B-B14F-4D97-AF65-F5344CB8AC3E}">
        <p14:creationId xmlns:p14="http://schemas.microsoft.com/office/powerpoint/2010/main" val="2381924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530434" name="Rectangle 2"/>
          <p:cNvSpPr>
            <a:spLocks noGrp="1" noChangeArrowheads="1"/>
          </p:cNvSpPr>
          <p:nvPr>
            <p:ph type="title"/>
          </p:nvPr>
        </p:nvSpPr>
        <p:spPr>
          <a:xfrm>
            <a:off x="457200" y="586368"/>
            <a:ext cx="8229600" cy="1143000"/>
          </a:xfrm>
        </p:spPr>
        <p:txBody>
          <a:bodyPr>
            <a:noAutofit/>
          </a:bodyPr>
          <a:lstStyle/>
          <a:p>
            <a:pPr algn="l"/>
            <a:r>
              <a:rPr lang="en-US" sz="4000" b="1" dirty="0" smtClean="0">
                <a:solidFill>
                  <a:srgbClr val="32428B"/>
                </a:solidFill>
              </a:rPr>
              <a:t>Data Measured</a:t>
            </a:r>
            <a:endParaRPr lang="en-US" sz="4000" b="1" dirty="0">
              <a:solidFill>
                <a:srgbClr val="32428B"/>
              </a:solidFill>
            </a:endParaRPr>
          </a:p>
        </p:txBody>
      </p:sp>
      <p:sp>
        <p:nvSpPr>
          <p:cNvPr id="530435" name="Rectangle 3"/>
          <p:cNvSpPr>
            <a:spLocks noGrp="1" noChangeArrowheads="1"/>
          </p:cNvSpPr>
          <p:nvPr>
            <p:ph type="body" idx="1"/>
          </p:nvPr>
        </p:nvSpPr>
        <p:spPr>
          <a:xfrm>
            <a:off x="457200" y="1789052"/>
            <a:ext cx="8229600" cy="5135563"/>
          </a:xfrm>
        </p:spPr>
        <p:txBody>
          <a:bodyPr>
            <a:normAutofit/>
          </a:bodyPr>
          <a:lstStyle/>
          <a:p>
            <a:pPr lvl="1">
              <a:lnSpc>
                <a:spcPct val="90000"/>
              </a:lnSpc>
              <a:buFont typeface="Arial" panose="020B0604020202020204" pitchFamily="34" charset="0"/>
              <a:buChar char="•"/>
            </a:pPr>
            <a:r>
              <a:rPr lang="en-US" sz="2400" dirty="0" smtClean="0">
                <a:solidFill>
                  <a:srgbClr val="32428B"/>
                </a:solidFill>
              </a:rPr>
              <a:t>Monthly reports are provided to hospital</a:t>
            </a:r>
          </a:p>
          <a:p>
            <a:pPr lvl="2">
              <a:lnSpc>
                <a:spcPct val="90000"/>
              </a:lnSpc>
              <a:buFont typeface="Arial" panose="020B0604020202020204" pitchFamily="34" charset="0"/>
              <a:buChar char="•"/>
            </a:pPr>
            <a:r>
              <a:rPr lang="en-US" sz="2200" dirty="0" smtClean="0">
                <a:solidFill>
                  <a:srgbClr val="9ABC47"/>
                </a:solidFill>
              </a:rPr>
              <a:t>Provides an outcome of cases</a:t>
            </a:r>
          </a:p>
          <a:p>
            <a:pPr lvl="2">
              <a:lnSpc>
                <a:spcPct val="90000"/>
              </a:lnSpc>
              <a:buFont typeface="Arial" panose="020B0604020202020204" pitchFamily="34" charset="0"/>
              <a:buChar char="•"/>
            </a:pPr>
            <a:r>
              <a:rPr lang="en-US" sz="2200" dirty="0" smtClean="0">
                <a:solidFill>
                  <a:srgbClr val="9ABC47"/>
                </a:solidFill>
              </a:rPr>
              <a:t>Used as an indicator for improvement</a:t>
            </a:r>
          </a:p>
          <a:p>
            <a:pPr lvl="2">
              <a:lnSpc>
                <a:spcPct val="90000"/>
              </a:lnSpc>
              <a:buFont typeface="Arial" panose="020B0604020202020204" pitchFamily="34" charset="0"/>
              <a:buChar char="•"/>
            </a:pPr>
            <a:endParaRPr lang="en-US" sz="2000" dirty="0">
              <a:solidFill>
                <a:srgbClr val="32428B"/>
              </a:solidFill>
            </a:endParaRPr>
          </a:p>
          <a:p>
            <a:pPr lvl="1">
              <a:lnSpc>
                <a:spcPct val="90000"/>
              </a:lnSpc>
              <a:buFont typeface="Arial" panose="020B0604020202020204" pitchFamily="34" charset="0"/>
              <a:buChar char="•"/>
            </a:pPr>
            <a:r>
              <a:rPr lang="en-US" sz="2400" dirty="0" smtClean="0">
                <a:solidFill>
                  <a:srgbClr val="32428B"/>
                </a:solidFill>
              </a:rPr>
              <a:t>Data provided</a:t>
            </a:r>
          </a:p>
          <a:p>
            <a:pPr lvl="2">
              <a:lnSpc>
                <a:spcPct val="90000"/>
              </a:lnSpc>
              <a:buFont typeface="Arial" panose="020B0604020202020204" pitchFamily="34" charset="0"/>
              <a:buChar char="•"/>
            </a:pPr>
            <a:r>
              <a:rPr lang="en-US" sz="2200" dirty="0" smtClean="0">
                <a:solidFill>
                  <a:srgbClr val="9ABC47"/>
                </a:solidFill>
              </a:rPr>
              <a:t>Organ &amp; Tissue Referrals</a:t>
            </a:r>
          </a:p>
          <a:p>
            <a:pPr lvl="2">
              <a:lnSpc>
                <a:spcPct val="90000"/>
              </a:lnSpc>
              <a:buFont typeface="Arial" panose="020B0604020202020204" pitchFamily="34" charset="0"/>
              <a:buChar char="•"/>
            </a:pPr>
            <a:r>
              <a:rPr lang="en-US" sz="2200" dirty="0" smtClean="0">
                <a:solidFill>
                  <a:srgbClr val="9ABC47"/>
                </a:solidFill>
              </a:rPr>
              <a:t>Organs Recovered &amp; Transplanted</a:t>
            </a:r>
          </a:p>
          <a:p>
            <a:pPr lvl="2">
              <a:lnSpc>
                <a:spcPct val="90000"/>
              </a:lnSpc>
              <a:buFont typeface="Arial" panose="020B0604020202020204" pitchFamily="34" charset="0"/>
              <a:buChar char="•"/>
            </a:pPr>
            <a:r>
              <a:rPr lang="en-US" sz="2200" dirty="0" smtClean="0">
                <a:solidFill>
                  <a:srgbClr val="9ABC47"/>
                </a:solidFill>
              </a:rPr>
              <a:t>Timely Referral Rates</a:t>
            </a:r>
          </a:p>
          <a:p>
            <a:pPr lvl="2">
              <a:lnSpc>
                <a:spcPct val="90000"/>
              </a:lnSpc>
              <a:buFont typeface="Arial" panose="020B0604020202020204" pitchFamily="34" charset="0"/>
              <a:buChar char="•"/>
            </a:pPr>
            <a:r>
              <a:rPr lang="en-US" sz="2200" dirty="0" smtClean="0">
                <a:solidFill>
                  <a:srgbClr val="9ABC47"/>
                </a:solidFill>
              </a:rPr>
              <a:t>Late &amp; Missed Referrals</a:t>
            </a:r>
          </a:p>
          <a:p>
            <a:pPr lvl="2">
              <a:lnSpc>
                <a:spcPct val="90000"/>
              </a:lnSpc>
              <a:buFont typeface="Arial" panose="020B0604020202020204" pitchFamily="34" charset="0"/>
              <a:buChar char="•"/>
            </a:pPr>
            <a:r>
              <a:rPr lang="en-US" sz="2200" dirty="0" smtClean="0">
                <a:solidFill>
                  <a:srgbClr val="9ABC47"/>
                </a:solidFill>
              </a:rPr>
              <a:t>Approaches (appropriate and inappropriate)</a:t>
            </a:r>
          </a:p>
          <a:p>
            <a:pPr lvl="2">
              <a:lnSpc>
                <a:spcPct val="90000"/>
              </a:lnSpc>
              <a:buFont typeface="Arial" panose="020B0604020202020204" pitchFamily="34" charset="0"/>
              <a:buChar char="•"/>
            </a:pPr>
            <a:endParaRPr lang="en-US" dirty="0" smtClean="0">
              <a:solidFill>
                <a:srgbClr val="32428B"/>
              </a:solidFill>
            </a:endParaRPr>
          </a:p>
          <a:p>
            <a:pPr lvl="1">
              <a:lnSpc>
                <a:spcPct val="90000"/>
              </a:lnSpc>
            </a:pPr>
            <a:endParaRPr lang="en-US" sz="2400" dirty="0" smtClean="0">
              <a:solidFill>
                <a:srgbClr val="32428B"/>
              </a:solidFill>
            </a:endParaRPr>
          </a:p>
          <a:p>
            <a:pPr lvl="1">
              <a:lnSpc>
                <a:spcPct val="90000"/>
              </a:lnSpc>
            </a:pPr>
            <a:endParaRPr lang="en-US" sz="2400" dirty="0" smtClean="0"/>
          </a:p>
          <a:p>
            <a:pPr lvl="2">
              <a:lnSpc>
                <a:spcPct val="90000"/>
              </a:lnSpc>
            </a:pPr>
            <a:endParaRPr lang="en-US" sz="2000" dirty="0"/>
          </a:p>
        </p:txBody>
      </p:sp>
    </p:spTree>
    <p:extLst>
      <p:ext uri="{BB962C8B-B14F-4D97-AF65-F5344CB8AC3E}">
        <p14:creationId xmlns:p14="http://schemas.microsoft.com/office/powerpoint/2010/main" val="231693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530434" name="Rectangle 2"/>
          <p:cNvSpPr>
            <a:spLocks noGrp="1" noChangeArrowheads="1"/>
          </p:cNvSpPr>
          <p:nvPr>
            <p:ph type="title"/>
          </p:nvPr>
        </p:nvSpPr>
        <p:spPr>
          <a:xfrm>
            <a:off x="457200" y="586368"/>
            <a:ext cx="8229600" cy="1143000"/>
          </a:xfrm>
        </p:spPr>
        <p:txBody>
          <a:bodyPr>
            <a:noAutofit/>
          </a:bodyPr>
          <a:lstStyle/>
          <a:p>
            <a:pPr algn="l"/>
            <a:r>
              <a:rPr lang="en-US" sz="4000" b="1" dirty="0" smtClean="0">
                <a:solidFill>
                  <a:srgbClr val="32428B"/>
                </a:solidFill>
              </a:rPr>
              <a:t>Key Points to Remember</a:t>
            </a:r>
            <a:endParaRPr lang="en-US" sz="4000" b="1" dirty="0">
              <a:solidFill>
                <a:srgbClr val="32428B"/>
              </a:solidFill>
            </a:endParaRPr>
          </a:p>
        </p:txBody>
      </p:sp>
      <p:sp>
        <p:nvSpPr>
          <p:cNvPr id="530435" name="Rectangle 3"/>
          <p:cNvSpPr>
            <a:spLocks noGrp="1" noChangeArrowheads="1"/>
          </p:cNvSpPr>
          <p:nvPr>
            <p:ph type="body" idx="1"/>
          </p:nvPr>
        </p:nvSpPr>
        <p:spPr>
          <a:xfrm>
            <a:off x="457200" y="1789052"/>
            <a:ext cx="8229600" cy="5135563"/>
          </a:xfrm>
        </p:spPr>
        <p:txBody>
          <a:bodyPr>
            <a:normAutofit/>
          </a:bodyPr>
          <a:lstStyle/>
          <a:p>
            <a:pPr lvl="1">
              <a:lnSpc>
                <a:spcPct val="90000"/>
              </a:lnSpc>
              <a:buFont typeface="Arial" panose="020B0604020202020204" pitchFamily="34" charset="0"/>
              <a:buChar char="•"/>
            </a:pPr>
            <a:r>
              <a:rPr lang="en-US" sz="2400" dirty="0" smtClean="0">
                <a:solidFill>
                  <a:srgbClr val="32428B"/>
                </a:solidFill>
              </a:rPr>
              <a:t>Refer a patient to 800-350-9517 when a ventilated patient meets one of the clinical triggers </a:t>
            </a:r>
          </a:p>
          <a:p>
            <a:pPr lvl="1">
              <a:lnSpc>
                <a:spcPct val="90000"/>
              </a:lnSpc>
              <a:buFont typeface="Arial" panose="020B0604020202020204" pitchFamily="34" charset="0"/>
              <a:buChar char="•"/>
            </a:pPr>
            <a:r>
              <a:rPr lang="en-US" sz="2400" dirty="0" smtClean="0">
                <a:solidFill>
                  <a:srgbClr val="32428B"/>
                </a:solidFill>
              </a:rPr>
              <a:t>Refer every cardiac death within 1 hour to 800-350-9517</a:t>
            </a:r>
          </a:p>
          <a:p>
            <a:pPr lvl="1">
              <a:lnSpc>
                <a:spcPct val="90000"/>
              </a:lnSpc>
              <a:buFont typeface="Arial" panose="020B0604020202020204" pitchFamily="34" charset="0"/>
              <a:buChar char="•"/>
            </a:pPr>
            <a:r>
              <a:rPr lang="en-US" sz="2400" dirty="0" smtClean="0">
                <a:solidFill>
                  <a:srgbClr val="32428B"/>
                </a:solidFill>
              </a:rPr>
              <a:t>Do not approach a patient’s family about donation. If they inquire about it simply state you will have an end of life specialist speak with them.  At that point contact Nevada Donor Network at 800-350-9517.</a:t>
            </a:r>
          </a:p>
          <a:p>
            <a:pPr lvl="1">
              <a:lnSpc>
                <a:spcPct val="90000"/>
              </a:lnSpc>
              <a:buFont typeface="Arial" panose="020B0604020202020204" pitchFamily="34" charset="0"/>
              <a:buChar char="•"/>
            </a:pPr>
            <a:r>
              <a:rPr lang="en-US" sz="2400" dirty="0" smtClean="0">
                <a:solidFill>
                  <a:srgbClr val="32428B"/>
                </a:solidFill>
              </a:rPr>
              <a:t>Lives are able to be saved  and enhanced even though tragic circumstances.</a:t>
            </a:r>
          </a:p>
          <a:p>
            <a:pPr lvl="1">
              <a:lnSpc>
                <a:spcPct val="90000"/>
              </a:lnSpc>
            </a:pPr>
            <a:endParaRPr lang="en-US" sz="2400" dirty="0" smtClean="0">
              <a:solidFill>
                <a:srgbClr val="32428B"/>
              </a:solidFill>
            </a:endParaRPr>
          </a:p>
          <a:p>
            <a:pPr lvl="1">
              <a:lnSpc>
                <a:spcPct val="90000"/>
              </a:lnSpc>
            </a:pPr>
            <a:endParaRPr lang="en-US" sz="2400" dirty="0" smtClean="0">
              <a:solidFill>
                <a:srgbClr val="32428B"/>
              </a:solidFill>
            </a:endParaRPr>
          </a:p>
          <a:p>
            <a:pPr lvl="1">
              <a:lnSpc>
                <a:spcPct val="90000"/>
              </a:lnSpc>
            </a:pPr>
            <a:endParaRPr lang="en-US" sz="2400" dirty="0" smtClean="0"/>
          </a:p>
          <a:p>
            <a:pPr lvl="2">
              <a:lnSpc>
                <a:spcPct val="90000"/>
              </a:lnSpc>
            </a:pPr>
            <a:endParaRPr lang="en-US" sz="2000" dirty="0"/>
          </a:p>
        </p:txBody>
      </p:sp>
    </p:spTree>
    <p:extLst>
      <p:ext uri="{BB962C8B-B14F-4D97-AF65-F5344CB8AC3E}">
        <p14:creationId xmlns:p14="http://schemas.microsoft.com/office/powerpoint/2010/main" val="12911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488450" name="Rectangle 2"/>
          <p:cNvSpPr>
            <a:spLocks noGrp="1" noChangeArrowheads="1"/>
          </p:cNvSpPr>
          <p:nvPr>
            <p:ph type="title"/>
          </p:nvPr>
        </p:nvSpPr>
        <p:spPr>
          <a:xfrm>
            <a:off x="457200" y="607150"/>
            <a:ext cx="8229600" cy="1143000"/>
          </a:xfrm>
        </p:spPr>
        <p:txBody>
          <a:bodyPr>
            <a:normAutofit/>
          </a:bodyPr>
          <a:lstStyle/>
          <a:p>
            <a:pPr algn="l"/>
            <a:r>
              <a:rPr lang="en-US" altLang="en-US" sz="4000" b="1" dirty="0" smtClean="0">
                <a:solidFill>
                  <a:srgbClr val="32428B"/>
                </a:solidFill>
              </a:rPr>
              <a:t>NDN Services</a:t>
            </a:r>
            <a:endParaRPr lang="en-US" altLang="en-US" sz="4000" b="1" dirty="0">
              <a:solidFill>
                <a:srgbClr val="32428B"/>
              </a:solidFill>
            </a:endParaRPr>
          </a:p>
        </p:txBody>
      </p:sp>
      <p:sp>
        <p:nvSpPr>
          <p:cNvPr id="488451" name="Rectangle 3"/>
          <p:cNvSpPr>
            <a:spLocks noGrp="1" noChangeArrowheads="1"/>
          </p:cNvSpPr>
          <p:nvPr>
            <p:ph type="body" idx="1"/>
          </p:nvPr>
        </p:nvSpPr>
        <p:spPr>
          <a:xfrm>
            <a:off x="457200" y="1932712"/>
            <a:ext cx="8229600" cy="4525963"/>
          </a:xfrm>
        </p:spPr>
        <p:txBody>
          <a:bodyPr>
            <a:normAutofit/>
          </a:bodyPr>
          <a:lstStyle/>
          <a:p>
            <a:r>
              <a:rPr lang="en-US" altLang="en-US" sz="2400" dirty="0">
                <a:solidFill>
                  <a:srgbClr val="32428B"/>
                </a:solidFill>
              </a:rPr>
              <a:t>24-hour consultation and on-site donor evaluation</a:t>
            </a:r>
          </a:p>
          <a:p>
            <a:r>
              <a:rPr lang="en-US" altLang="en-US" sz="2400" dirty="0">
                <a:solidFill>
                  <a:srgbClr val="32428B"/>
                </a:solidFill>
              </a:rPr>
              <a:t>Support and offer families opportunity to donate </a:t>
            </a:r>
          </a:p>
          <a:p>
            <a:r>
              <a:rPr lang="en-US" altLang="en-US" sz="2400" dirty="0">
                <a:solidFill>
                  <a:srgbClr val="32428B"/>
                </a:solidFill>
              </a:rPr>
              <a:t>Donor management</a:t>
            </a:r>
          </a:p>
          <a:p>
            <a:r>
              <a:rPr lang="en-US" altLang="en-US" sz="2400" dirty="0">
                <a:solidFill>
                  <a:srgbClr val="32428B"/>
                </a:solidFill>
              </a:rPr>
              <a:t>Educational programs</a:t>
            </a:r>
          </a:p>
          <a:p>
            <a:r>
              <a:rPr lang="en-US" altLang="en-US" sz="2400" dirty="0">
                <a:solidFill>
                  <a:srgbClr val="32428B"/>
                </a:solidFill>
              </a:rPr>
              <a:t>Hospital donor policy &amp; procedure development</a:t>
            </a:r>
          </a:p>
          <a:p>
            <a:r>
              <a:rPr lang="en-US" altLang="en-US" sz="2400" dirty="0">
                <a:solidFill>
                  <a:srgbClr val="32428B"/>
                </a:solidFill>
              </a:rPr>
              <a:t>Reimbursement of donor costs</a:t>
            </a:r>
          </a:p>
          <a:p>
            <a:r>
              <a:rPr lang="en-US" altLang="en-US" sz="2400" dirty="0">
                <a:solidFill>
                  <a:srgbClr val="32428B"/>
                </a:solidFill>
              </a:rPr>
              <a:t>Building relationships with hospitals, transplant centers, </a:t>
            </a:r>
            <a:r>
              <a:rPr lang="en-US" altLang="en-US" sz="2400" dirty="0" smtClean="0">
                <a:solidFill>
                  <a:srgbClr val="32428B"/>
                </a:solidFill>
              </a:rPr>
              <a:t>and </a:t>
            </a:r>
            <a:r>
              <a:rPr lang="en-US" altLang="en-US" sz="2400" dirty="0">
                <a:solidFill>
                  <a:srgbClr val="32428B"/>
                </a:solidFill>
              </a:rPr>
              <a:t>the community</a:t>
            </a:r>
          </a:p>
        </p:txBody>
      </p:sp>
    </p:spTree>
    <p:extLst>
      <p:ext uri="{BB962C8B-B14F-4D97-AF65-F5344CB8AC3E}">
        <p14:creationId xmlns:p14="http://schemas.microsoft.com/office/powerpoint/2010/main" val="2274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smtClean="0">
                <a:solidFill>
                  <a:schemeClr val="tx2"/>
                </a:solidFill>
              </a:rPr>
              <a:t>Statistics</a:t>
            </a:r>
            <a:br>
              <a:rPr lang="en-US" dirty="0" smtClean="0">
                <a:solidFill>
                  <a:schemeClr val="tx2"/>
                </a:solidFill>
              </a:rPr>
            </a:br>
            <a:r>
              <a:rPr lang="en-US" sz="3100" dirty="0" smtClean="0">
                <a:solidFill>
                  <a:schemeClr val="tx2"/>
                </a:solidFill>
              </a:rPr>
              <a:t>Exactly how many people are waiting?</a:t>
            </a:r>
            <a:endParaRPr lang="en-US" sz="3100" dirty="0">
              <a:solidFill>
                <a:schemeClr val="tx2"/>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5990646"/>
              </p:ext>
            </p:extLst>
          </p:nvPr>
        </p:nvGraphicFramePr>
        <p:xfrm>
          <a:off x="304800" y="1600198"/>
          <a:ext cx="3657600" cy="5029202"/>
        </p:xfrm>
        <a:graphic>
          <a:graphicData uri="http://schemas.openxmlformats.org/drawingml/2006/table">
            <a:tbl>
              <a:tblPr firstRow="1" bandRow="1">
                <a:tableStyleId>{5C22544A-7EE6-4342-B048-85BDC9FD1C3A}</a:tableStyleId>
              </a:tblPr>
              <a:tblGrid>
                <a:gridCol w="1248937"/>
                <a:gridCol w="2408663"/>
              </a:tblGrid>
              <a:tr h="779671">
                <a:tc>
                  <a:txBody>
                    <a:bodyPr/>
                    <a:lstStyle/>
                    <a:p>
                      <a:r>
                        <a:rPr lang="en-US" dirty="0" smtClean="0"/>
                        <a:t>All</a:t>
                      </a:r>
                      <a:r>
                        <a:rPr lang="en-US" baseline="0" dirty="0" smtClean="0"/>
                        <a:t> Organs</a:t>
                      </a:r>
                      <a:endParaRPr lang="en-US" dirty="0"/>
                    </a:p>
                  </a:txBody>
                  <a:tcPr/>
                </a:tc>
                <a:tc>
                  <a:txBody>
                    <a:bodyPr/>
                    <a:lstStyle/>
                    <a:p>
                      <a:r>
                        <a:rPr lang="en-US" sz="4000" dirty="0" smtClean="0">
                          <a:solidFill>
                            <a:schemeClr val="tx1"/>
                          </a:solidFill>
                        </a:rPr>
                        <a:t>123,120</a:t>
                      </a:r>
                      <a:endParaRPr lang="en-US" sz="4000" dirty="0">
                        <a:solidFill>
                          <a:schemeClr val="tx1"/>
                        </a:solidFill>
                      </a:endParaRPr>
                    </a:p>
                  </a:txBody>
                  <a:tcPr/>
                </a:tc>
              </a:tr>
              <a:tr h="417640">
                <a:tc>
                  <a:txBody>
                    <a:bodyPr/>
                    <a:lstStyle/>
                    <a:p>
                      <a:r>
                        <a:rPr lang="en-US" dirty="0" smtClean="0"/>
                        <a:t>Kidneys</a:t>
                      </a:r>
                      <a:endParaRPr lang="en-US" dirty="0"/>
                    </a:p>
                  </a:txBody>
                  <a:tcPr/>
                </a:tc>
                <a:tc>
                  <a:txBody>
                    <a:bodyPr/>
                    <a:lstStyle/>
                    <a:p>
                      <a:r>
                        <a:rPr lang="en-US" dirty="0" smtClean="0"/>
                        <a:t>95,334</a:t>
                      </a:r>
                      <a:endParaRPr lang="en-US" dirty="0"/>
                    </a:p>
                  </a:txBody>
                  <a:tcPr/>
                </a:tc>
              </a:tr>
              <a:tr h="417640">
                <a:tc>
                  <a:txBody>
                    <a:bodyPr/>
                    <a:lstStyle/>
                    <a:p>
                      <a:r>
                        <a:rPr lang="en-US" dirty="0" smtClean="0"/>
                        <a:t>Liver</a:t>
                      </a:r>
                      <a:endParaRPr lang="en-US" dirty="0"/>
                    </a:p>
                  </a:txBody>
                  <a:tcPr/>
                </a:tc>
                <a:tc>
                  <a:txBody>
                    <a:bodyPr/>
                    <a:lstStyle/>
                    <a:p>
                      <a:r>
                        <a:rPr lang="en-US" dirty="0" smtClean="0"/>
                        <a:t>15,778</a:t>
                      </a:r>
                      <a:endParaRPr lang="en-US" dirty="0"/>
                    </a:p>
                  </a:txBody>
                  <a:tcPr/>
                </a:tc>
              </a:tr>
              <a:tr h="417640">
                <a:tc>
                  <a:txBody>
                    <a:bodyPr/>
                    <a:lstStyle/>
                    <a:p>
                      <a:r>
                        <a:rPr lang="en-US" dirty="0" smtClean="0"/>
                        <a:t>Pancreas</a:t>
                      </a:r>
                      <a:endParaRPr lang="en-US" dirty="0"/>
                    </a:p>
                  </a:txBody>
                  <a:tcPr/>
                </a:tc>
                <a:tc>
                  <a:txBody>
                    <a:bodyPr/>
                    <a:lstStyle/>
                    <a:p>
                      <a:r>
                        <a:rPr lang="en-US" dirty="0" smtClean="0"/>
                        <a:t>1,189</a:t>
                      </a:r>
                      <a:endParaRPr lang="en-US" dirty="0"/>
                    </a:p>
                  </a:txBody>
                  <a:tcPr/>
                </a:tc>
              </a:tr>
              <a:tr h="730871">
                <a:tc>
                  <a:txBody>
                    <a:bodyPr/>
                    <a:lstStyle/>
                    <a:p>
                      <a:r>
                        <a:rPr lang="en-US" dirty="0" smtClean="0"/>
                        <a:t>Kidney/Pancreas</a:t>
                      </a:r>
                      <a:endParaRPr lang="en-US" dirty="0"/>
                    </a:p>
                  </a:txBody>
                  <a:tcPr/>
                </a:tc>
                <a:tc>
                  <a:txBody>
                    <a:bodyPr/>
                    <a:lstStyle/>
                    <a:p>
                      <a:r>
                        <a:rPr lang="en-US" dirty="0" smtClean="0"/>
                        <a:t>2,058</a:t>
                      </a:r>
                      <a:endParaRPr lang="en-US" dirty="0"/>
                    </a:p>
                  </a:txBody>
                  <a:tcPr/>
                </a:tc>
              </a:tr>
              <a:tr h="417640">
                <a:tc>
                  <a:txBody>
                    <a:bodyPr/>
                    <a:lstStyle/>
                    <a:p>
                      <a:r>
                        <a:rPr lang="en-US" dirty="0" smtClean="0"/>
                        <a:t>Heart</a:t>
                      </a:r>
                      <a:endParaRPr lang="en-US" dirty="0"/>
                    </a:p>
                  </a:txBody>
                  <a:tcPr/>
                </a:tc>
                <a:tc>
                  <a:txBody>
                    <a:bodyPr/>
                    <a:lstStyle/>
                    <a:p>
                      <a:r>
                        <a:rPr lang="en-US" dirty="0" smtClean="0"/>
                        <a:t>4,041</a:t>
                      </a:r>
                      <a:endParaRPr lang="en-US" dirty="0"/>
                    </a:p>
                  </a:txBody>
                  <a:tcPr/>
                </a:tc>
              </a:tr>
              <a:tr h="417640">
                <a:tc>
                  <a:txBody>
                    <a:bodyPr/>
                    <a:lstStyle/>
                    <a:p>
                      <a:r>
                        <a:rPr lang="en-US" dirty="0" smtClean="0"/>
                        <a:t>Lung</a:t>
                      </a:r>
                      <a:endParaRPr lang="en-US" dirty="0"/>
                    </a:p>
                  </a:txBody>
                  <a:tcPr/>
                </a:tc>
                <a:tc>
                  <a:txBody>
                    <a:bodyPr/>
                    <a:lstStyle/>
                    <a:p>
                      <a:r>
                        <a:rPr lang="en-US" dirty="0" smtClean="0"/>
                        <a:t>1,614</a:t>
                      </a:r>
                      <a:endParaRPr lang="en-US" dirty="0"/>
                    </a:p>
                  </a:txBody>
                  <a:tcPr/>
                </a:tc>
              </a:tr>
              <a:tr h="718586">
                <a:tc>
                  <a:txBody>
                    <a:bodyPr/>
                    <a:lstStyle/>
                    <a:p>
                      <a:r>
                        <a:rPr lang="en-US" dirty="0" smtClean="0"/>
                        <a:t>Transplants</a:t>
                      </a:r>
                    </a:p>
                    <a:p>
                      <a:r>
                        <a:rPr lang="en-US" dirty="0" smtClean="0"/>
                        <a:t>(2013)</a:t>
                      </a:r>
                      <a:endParaRPr lang="en-US" dirty="0"/>
                    </a:p>
                  </a:txBody>
                  <a:tcPr/>
                </a:tc>
                <a:tc>
                  <a:txBody>
                    <a:bodyPr/>
                    <a:lstStyle/>
                    <a:p>
                      <a:r>
                        <a:rPr lang="en-US" dirty="0" smtClean="0"/>
                        <a:t>31,127</a:t>
                      </a:r>
                      <a:endParaRPr lang="en-US" dirty="0"/>
                    </a:p>
                  </a:txBody>
                  <a:tcPr/>
                </a:tc>
              </a:tr>
              <a:tr h="711874">
                <a:tc>
                  <a:txBody>
                    <a:bodyPr/>
                    <a:lstStyle/>
                    <a:p>
                      <a:r>
                        <a:rPr lang="en-US" dirty="0" smtClean="0"/>
                        <a:t>Donors </a:t>
                      </a:r>
                      <a:endParaRPr lang="en-US" dirty="0"/>
                    </a:p>
                  </a:txBody>
                  <a:tcPr/>
                </a:tc>
                <a:tc>
                  <a:txBody>
                    <a:bodyPr/>
                    <a:lstStyle/>
                    <a:p>
                      <a:r>
                        <a:rPr lang="en-US" dirty="0" smtClean="0"/>
                        <a:t>2013 Deceased 8268 Living 2279</a:t>
                      </a:r>
                      <a:r>
                        <a:rPr lang="en-US" baseline="0" dirty="0" smtClean="0"/>
                        <a:t> total 14,257</a:t>
                      </a:r>
                      <a:endParaRPr lang="en-US" dirty="0"/>
                    </a:p>
                  </a:txBody>
                  <a:tcPr/>
                </a:tc>
              </a:tr>
            </a:tbl>
          </a:graphicData>
        </a:graphic>
      </p:graphicFrame>
      <p:sp>
        <p:nvSpPr>
          <p:cNvPr id="6" name="TextBox 5"/>
          <p:cNvSpPr txBox="1"/>
          <p:nvPr/>
        </p:nvSpPr>
        <p:spPr>
          <a:xfrm>
            <a:off x="457200" y="6095999"/>
            <a:ext cx="4343400" cy="276999"/>
          </a:xfrm>
          <a:prstGeom prst="rect">
            <a:avLst/>
          </a:prstGeom>
          <a:noFill/>
        </p:spPr>
        <p:txBody>
          <a:bodyPr wrap="square" rtlCol="0">
            <a:spAutoFit/>
          </a:bodyPr>
          <a:lstStyle/>
          <a:p>
            <a:r>
              <a:rPr lang="en-US" sz="1200" dirty="0" smtClean="0">
                <a:hlinkClick r:id="rId3"/>
              </a:rPr>
              <a:t>http://optn.org</a:t>
            </a:r>
            <a:r>
              <a:rPr lang="en-US" sz="1200" dirty="0" smtClean="0"/>
              <a:t> </a:t>
            </a:r>
            <a:r>
              <a:rPr lang="en-US" sz="1200" dirty="0" smtClean="0">
                <a:solidFill>
                  <a:schemeClr val="bg1"/>
                </a:solidFill>
              </a:rPr>
              <a:t>01-27-14</a:t>
            </a:r>
            <a:endParaRPr lang="en-US" sz="1200" dirty="0">
              <a:solidFill>
                <a:schemeClr val="bg1"/>
              </a:solidFill>
            </a:endParaRPr>
          </a:p>
        </p:txBody>
      </p:sp>
      <p:pic>
        <p:nvPicPr>
          <p:cNvPr id="15363" name="Picture 3" descr="C:\Users\ynava\AppData\Local\Microsoft\Windows\Temporary Internet Files\Content.IE5\IAYGKT6N\MP900400673[1].jpg"/>
          <p:cNvPicPr>
            <a:picLocks noChangeAspect="1" noChangeArrowheads="1"/>
          </p:cNvPicPr>
          <p:nvPr/>
        </p:nvPicPr>
        <p:blipFill>
          <a:blip r:embed="rId4" cstate="print"/>
          <a:srcRect/>
          <a:stretch>
            <a:fillRect/>
          </a:stretch>
        </p:blipFill>
        <p:spPr bwMode="auto">
          <a:xfrm>
            <a:off x="7543800" y="381000"/>
            <a:ext cx="879995" cy="879995"/>
          </a:xfrm>
          <a:prstGeom prst="rect">
            <a:avLst/>
          </a:prstGeom>
          <a:noFill/>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34425">
            <a:off x="3356112" y="2547461"/>
            <a:ext cx="5380035" cy="36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958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3"/>
          <a:stretch>
            <a:fillRect/>
          </a:stretch>
        </p:blipFill>
        <p:spPr>
          <a:xfrm>
            <a:off x="0" y="-134999"/>
            <a:ext cx="9144000" cy="6858000"/>
          </a:xfrm>
          <a:prstGeom prst="rect">
            <a:avLst/>
          </a:prstGeom>
        </p:spPr>
      </p:pic>
      <p:sp>
        <p:nvSpPr>
          <p:cNvPr id="2" name="Title 1"/>
          <p:cNvSpPr>
            <a:spLocks noGrp="1"/>
          </p:cNvSpPr>
          <p:nvPr>
            <p:ph type="title"/>
          </p:nvPr>
        </p:nvSpPr>
        <p:spPr>
          <a:xfrm>
            <a:off x="457200" y="606992"/>
            <a:ext cx="8229600" cy="1143000"/>
          </a:xfrm>
        </p:spPr>
        <p:txBody>
          <a:bodyPr>
            <a:normAutofit fontScale="90000"/>
          </a:bodyPr>
          <a:lstStyle/>
          <a:p>
            <a:pPr algn="l"/>
            <a:r>
              <a:rPr lang="en-US" b="1" dirty="0" smtClean="0">
                <a:solidFill>
                  <a:srgbClr val="32428B"/>
                </a:solidFill>
              </a:rPr>
              <a:t>Nevada Donor Registry</a:t>
            </a:r>
            <a:r>
              <a:rPr lang="en-US" dirty="0" smtClean="0"/>
              <a:t/>
            </a:r>
            <a:br>
              <a:rPr lang="en-US" dirty="0" smtClean="0"/>
            </a:br>
            <a:endParaRPr lang="en-US" dirty="0"/>
          </a:p>
        </p:txBody>
      </p:sp>
      <p:sp>
        <p:nvSpPr>
          <p:cNvPr id="3" name="Content Placeholder 2"/>
          <p:cNvSpPr>
            <a:spLocks noGrp="1"/>
          </p:cNvSpPr>
          <p:nvPr>
            <p:ph idx="1"/>
          </p:nvPr>
        </p:nvSpPr>
        <p:spPr>
          <a:xfrm>
            <a:off x="367048" y="1462555"/>
            <a:ext cx="8229600" cy="4525963"/>
          </a:xfrm>
        </p:spPr>
        <p:txBody>
          <a:bodyPr>
            <a:normAutofit fontScale="92500" lnSpcReduction="10000"/>
          </a:bodyPr>
          <a:lstStyle/>
          <a:p>
            <a:pPr>
              <a:lnSpc>
                <a:spcPct val="150000"/>
              </a:lnSpc>
            </a:pPr>
            <a:r>
              <a:rPr lang="en-US" dirty="0" smtClean="0">
                <a:solidFill>
                  <a:srgbClr val="32428B"/>
                </a:solidFill>
              </a:rPr>
              <a:t>www.nvdonor.org</a:t>
            </a:r>
          </a:p>
          <a:p>
            <a:pPr>
              <a:lnSpc>
                <a:spcPct val="150000"/>
              </a:lnSpc>
            </a:pPr>
            <a:r>
              <a:rPr lang="en-US" dirty="0" smtClean="0">
                <a:solidFill>
                  <a:srgbClr val="32428B"/>
                </a:solidFill>
              </a:rPr>
              <a:t>Established in 2001</a:t>
            </a:r>
          </a:p>
          <a:p>
            <a:pPr>
              <a:lnSpc>
                <a:spcPct val="150000"/>
              </a:lnSpc>
            </a:pPr>
            <a:r>
              <a:rPr lang="en-US" dirty="0" smtClean="0">
                <a:solidFill>
                  <a:srgbClr val="32428B"/>
                </a:solidFill>
              </a:rPr>
              <a:t>862,966 registered </a:t>
            </a:r>
          </a:p>
          <a:p>
            <a:pPr>
              <a:lnSpc>
                <a:spcPct val="150000"/>
              </a:lnSpc>
            </a:pPr>
            <a:r>
              <a:rPr lang="en-US" dirty="0" smtClean="0">
                <a:solidFill>
                  <a:srgbClr val="32428B"/>
                </a:solidFill>
              </a:rPr>
              <a:t>First Person Authorization </a:t>
            </a:r>
          </a:p>
          <a:p>
            <a:pPr>
              <a:lnSpc>
                <a:spcPct val="150000"/>
              </a:lnSpc>
            </a:pPr>
            <a:r>
              <a:rPr lang="en-US" dirty="0" smtClean="0">
                <a:solidFill>
                  <a:srgbClr val="32428B"/>
                </a:solidFill>
              </a:rPr>
              <a:t>Total Nevada Patients on Wait List 563</a:t>
            </a:r>
          </a:p>
          <a:p>
            <a:pPr>
              <a:lnSpc>
                <a:spcPct val="150000"/>
              </a:lnSpc>
            </a:pPr>
            <a:r>
              <a:rPr lang="en-US" dirty="0" smtClean="0">
                <a:solidFill>
                  <a:srgbClr val="32428B"/>
                </a:solidFill>
              </a:rPr>
              <a:t>413 waiting for kidney transplant</a:t>
            </a:r>
            <a:endParaRPr lang="en-US" dirty="0">
              <a:solidFill>
                <a:srgbClr val="32428B"/>
              </a:solidFill>
            </a:endParaRPr>
          </a:p>
        </p:txBody>
      </p:sp>
    </p:spTree>
    <p:extLst>
      <p:ext uri="{BB962C8B-B14F-4D97-AF65-F5344CB8AC3E}">
        <p14:creationId xmlns:p14="http://schemas.microsoft.com/office/powerpoint/2010/main" val="1791264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2" name="Title 1"/>
          <p:cNvSpPr>
            <a:spLocks noGrp="1"/>
          </p:cNvSpPr>
          <p:nvPr>
            <p:ph type="title"/>
          </p:nvPr>
        </p:nvSpPr>
        <p:spPr>
          <a:xfrm>
            <a:off x="274320" y="589887"/>
            <a:ext cx="8229600" cy="1143000"/>
          </a:xfrm>
        </p:spPr>
        <p:txBody>
          <a:bodyPr>
            <a:normAutofit/>
          </a:bodyPr>
          <a:lstStyle/>
          <a:p>
            <a:pPr algn="l"/>
            <a:r>
              <a:rPr lang="en-US" sz="4000" b="1" dirty="0" smtClean="0">
                <a:solidFill>
                  <a:srgbClr val="32428B"/>
                </a:solidFill>
              </a:rPr>
              <a:t>Benefits of a Donor Registry</a:t>
            </a:r>
            <a:endParaRPr lang="en-US" sz="4000" b="1" dirty="0">
              <a:solidFill>
                <a:srgbClr val="32428B"/>
              </a:solidFill>
            </a:endParaRPr>
          </a:p>
        </p:txBody>
      </p:sp>
      <p:sp>
        <p:nvSpPr>
          <p:cNvPr id="3" name="Content Placeholder 2"/>
          <p:cNvSpPr>
            <a:spLocks noGrp="1"/>
          </p:cNvSpPr>
          <p:nvPr>
            <p:ph idx="1"/>
          </p:nvPr>
        </p:nvSpPr>
        <p:spPr>
          <a:xfrm>
            <a:off x="457200" y="2140532"/>
            <a:ext cx="8229600" cy="4525963"/>
          </a:xfrm>
        </p:spPr>
        <p:txBody>
          <a:bodyPr>
            <a:normAutofit/>
          </a:bodyPr>
          <a:lstStyle/>
          <a:p>
            <a:r>
              <a:rPr lang="en-US" sz="2400" dirty="0" smtClean="0">
                <a:solidFill>
                  <a:srgbClr val="32428B"/>
                </a:solidFill>
              </a:rPr>
              <a:t>Donor assured decision is honored</a:t>
            </a:r>
          </a:p>
          <a:p>
            <a:endParaRPr lang="en-US" sz="2400" dirty="0" smtClean="0">
              <a:solidFill>
                <a:srgbClr val="32428B"/>
              </a:solidFill>
            </a:endParaRPr>
          </a:p>
          <a:p>
            <a:r>
              <a:rPr lang="en-US" sz="2400" dirty="0" smtClean="0">
                <a:solidFill>
                  <a:srgbClr val="32428B"/>
                </a:solidFill>
              </a:rPr>
              <a:t>Family comforted by certainty of donor’s wishes</a:t>
            </a:r>
          </a:p>
          <a:p>
            <a:endParaRPr lang="en-US" sz="2400" dirty="0" smtClean="0">
              <a:solidFill>
                <a:srgbClr val="32428B"/>
              </a:solidFill>
            </a:endParaRPr>
          </a:p>
          <a:p>
            <a:r>
              <a:rPr lang="en-US" sz="2400" dirty="0" smtClean="0">
                <a:solidFill>
                  <a:srgbClr val="32428B"/>
                </a:solidFill>
              </a:rPr>
              <a:t>Family approach and organ recovery may be accelerated</a:t>
            </a:r>
          </a:p>
          <a:p>
            <a:endParaRPr lang="en-US" sz="2400" dirty="0" smtClean="0">
              <a:solidFill>
                <a:srgbClr val="32428B"/>
              </a:solidFill>
            </a:endParaRPr>
          </a:p>
          <a:p>
            <a:r>
              <a:rPr lang="en-US" sz="2400" dirty="0" smtClean="0">
                <a:solidFill>
                  <a:srgbClr val="32428B"/>
                </a:solidFill>
              </a:rPr>
              <a:t>More organs viable for transplant</a:t>
            </a:r>
          </a:p>
          <a:p>
            <a:endParaRPr lang="en-US" sz="2400" dirty="0" smtClean="0">
              <a:solidFill>
                <a:srgbClr val="32428B"/>
              </a:solidFill>
            </a:endParaRPr>
          </a:p>
          <a:p>
            <a:r>
              <a:rPr lang="en-US" sz="2400" dirty="0" smtClean="0">
                <a:solidFill>
                  <a:srgbClr val="32428B"/>
                </a:solidFill>
              </a:rPr>
              <a:t>MORE LIVES SAVED</a:t>
            </a:r>
            <a:endParaRPr lang="en-US" sz="2400" dirty="0">
              <a:solidFill>
                <a:srgbClr val="32428B"/>
              </a:solidFill>
            </a:endParaRPr>
          </a:p>
        </p:txBody>
      </p:sp>
    </p:spTree>
    <p:extLst>
      <p:ext uri="{BB962C8B-B14F-4D97-AF65-F5344CB8AC3E}">
        <p14:creationId xmlns:p14="http://schemas.microsoft.com/office/powerpoint/2010/main" val="1293043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2" name="Title 1"/>
          <p:cNvSpPr>
            <a:spLocks noGrp="1"/>
          </p:cNvSpPr>
          <p:nvPr>
            <p:ph type="title"/>
          </p:nvPr>
        </p:nvSpPr>
        <p:spPr>
          <a:xfrm>
            <a:off x="274320" y="589887"/>
            <a:ext cx="8229600" cy="1143000"/>
          </a:xfrm>
        </p:spPr>
        <p:txBody>
          <a:bodyPr>
            <a:normAutofit/>
          </a:bodyPr>
          <a:lstStyle/>
          <a:p>
            <a:pPr algn="l"/>
            <a:r>
              <a:rPr lang="en-US" sz="4000" b="1" dirty="0">
                <a:solidFill>
                  <a:srgbClr val="32428B"/>
                </a:solidFill>
              </a:rPr>
              <a:t>Uniform Anatomical Gift Act 2007</a:t>
            </a:r>
          </a:p>
        </p:txBody>
      </p:sp>
      <p:sp>
        <p:nvSpPr>
          <p:cNvPr id="3" name="Content Placeholder 2"/>
          <p:cNvSpPr>
            <a:spLocks noGrp="1"/>
          </p:cNvSpPr>
          <p:nvPr>
            <p:ph idx="1"/>
          </p:nvPr>
        </p:nvSpPr>
        <p:spPr>
          <a:xfrm>
            <a:off x="457200" y="1732887"/>
            <a:ext cx="8229600" cy="4525963"/>
          </a:xfrm>
        </p:spPr>
        <p:txBody>
          <a:bodyPr>
            <a:normAutofit/>
          </a:bodyPr>
          <a:lstStyle/>
          <a:p>
            <a:r>
              <a:rPr lang="en-US" sz="2400" b="1" dirty="0" smtClean="0">
                <a:solidFill>
                  <a:srgbClr val="32428B"/>
                </a:solidFill>
                <a:hlinkClick r:id="rId3"/>
              </a:rPr>
              <a:t>www.leg.state.nv.us/NRS/NRS-451.html</a:t>
            </a:r>
            <a:endParaRPr lang="en-US" sz="2400" b="1" dirty="0" smtClean="0">
              <a:solidFill>
                <a:srgbClr val="32428B"/>
              </a:solidFill>
            </a:endParaRPr>
          </a:p>
          <a:p>
            <a:endParaRPr lang="en-US" sz="2400" b="1" dirty="0">
              <a:solidFill>
                <a:srgbClr val="32428B"/>
              </a:solidFill>
            </a:endParaRPr>
          </a:p>
          <a:p>
            <a:r>
              <a:rPr lang="en-US" sz="2400" dirty="0">
                <a:solidFill>
                  <a:srgbClr val="32428B"/>
                </a:solidFill>
              </a:rPr>
              <a:t>Established donor registry &amp; first person consent </a:t>
            </a:r>
            <a:endParaRPr lang="en-US" sz="2400" dirty="0" smtClean="0">
              <a:solidFill>
                <a:srgbClr val="32428B"/>
              </a:solidFill>
            </a:endParaRPr>
          </a:p>
          <a:p>
            <a:endParaRPr lang="en-US" sz="2400" dirty="0">
              <a:solidFill>
                <a:srgbClr val="32428B"/>
              </a:solidFill>
            </a:endParaRPr>
          </a:p>
          <a:p>
            <a:r>
              <a:rPr lang="en-US" sz="2400" dirty="0" smtClean="0">
                <a:solidFill>
                  <a:srgbClr val="32428B"/>
                </a:solidFill>
              </a:rPr>
              <a:t>Expanded </a:t>
            </a:r>
            <a:r>
              <a:rPr lang="en-US" sz="2400" dirty="0">
                <a:solidFill>
                  <a:srgbClr val="32428B"/>
                </a:solidFill>
              </a:rPr>
              <a:t>consent options </a:t>
            </a:r>
            <a:endParaRPr lang="en-US" sz="2400" dirty="0" smtClean="0">
              <a:solidFill>
                <a:srgbClr val="32428B"/>
              </a:solidFill>
            </a:endParaRPr>
          </a:p>
          <a:p>
            <a:endParaRPr lang="en-US" sz="2400" dirty="0">
              <a:solidFill>
                <a:srgbClr val="32428B"/>
              </a:solidFill>
            </a:endParaRPr>
          </a:p>
          <a:p>
            <a:r>
              <a:rPr lang="en-US" sz="2400" dirty="0">
                <a:solidFill>
                  <a:srgbClr val="32428B"/>
                </a:solidFill>
              </a:rPr>
              <a:t>Sets priorities – Transplant, Therapy, Research, </a:t>
            </a:r>
            <a:r>
              <a:rPr lang="en-US" sz="2400" dirty="0" smtClean="0">
                <a:solidFill>
                  <a:srgbClr val="32428B"/>
                </a:solidFill>
              </a:rPr>
              <a:t>Education</a:t>
            </a:r>
          </a:p>
          <a:p>
            <a:endParaRPr lang="en-US" sz="2400" dirty="0">
              <a:solidFill>
                <a:srgbClr val="32428B"/>
              </a:solidFill>
            </a:endParaRPr>
          </a:p>
          <a:p>
            <a:r>
              <a:rPr lang="en-US" sz="2400" dirty="0">
                <a:solidFill>
                  <a:srgbClr val="32428B"/>
                </a:solidFill>
              </a:rPr>
              <a:t>Provides legal protection for healthcare providers</a:t>
            </a:r>
          </a:p>
          <a:p>
            <a:endParaRPr lang="en-US" dirty="0">
              <a:solidFill>
                <a:srgbClr val="32428B"/>
              </a:solidFill>
            </a:endParaRPr>
          </a:p>
        </p:txBody>
      </p:sp>
    </p:spTree>
    <p:extLst>
      <p:ext uri="{BB962C8B-B14F-4D97-AF65-F5344CB8AC3E}">
        <p14:creationId xmlns:p14="http://schemas.microsoft.com/office/powerpoint/2010/main" val="4285451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488450" name="Rectangle 2"/>
          <p:cNvSpPr>
            <a:spLocks noGrp="1" noChangeArrowheads="1"/>
          </p:cNvSpPr>
          <p:nvPr>
            <p:ph type="title"/>
          </p:nvPr>
        </p:nvSpPr>
        <p:spPr/>
        <p:txBody>
          <a:bodyPr>
            <a:normAutofit/>
          </a:bodyPr>
          <a:lstStyle/>
          <a:p>
            <a:pPr algn="l"/>
            <a:r>
              <a:rPr lang="en-US" altLang="en-US" sz="3600" b="1" dirty="0" smtClean="0">
                <a:solidFill>
                  <a:srgbClr val="32428B"/>
                </a:solidFill>
              </a:rPr>
              <a:t>How can </a:t>
            </a:r>
            <a:r>
              <a:rPr lang="en-US" altLang="en-US" sz="3600" b="1" i="1" dirty="0" smtClean="0">
                <a:solidFill>
                  <a:srgbClr val="32428B"/>
                </a:solidFill>
              </a:rPr>
              <a:t>you</a:t>
            </a:r>
            <a:r>
              <a:rPr lang="en-US" altLang="en-US" sz="3600" b="1" dirty="0" smtClean="0">
                <a:solidFill>
                  <a:srgbClr val="32428B"/>
                </a:solidFill>
              </a:rPr>
              <a:t> help make this happen?</a:t>
            </a:r>
            <a:endParaRPr lang="en-US" altLang="en-US" sz="3600" b="1" dirty="0">
              <a:solidFill>
                <a:srgbClr val="32428B"/>
              </a:solidFill>
            </a:endParaRPr>
          </a:p>
        </p:txBody>
      </p:sp>
      <p:sp>
        <p:nvSpPr>
          <p:cNvPr id="488451" name="Rectangle 3"/>
          <p:cNvSpPr>
            <a:spLocks noGrp="1" noChangeArrowheads="1"/>
          </p:cNvSpPr>
          <p:nvPr>
            <p:ph sz="half" idx="1"/>
          </p:nvPr>
        </p:nvSpPr>
        <p:spPr/>
        <p:txBody>
          <a:bodyPr>
            <a:normAutofit lnSpcReduction="10000"/>
          </a:bodyPr>
          <a:lstStyle/>
          <a:p>
            <a:r>
              <a:rPr lang="en-US" altLang="en-US" sz="2400" dirty="0" smtClean="0">
                <a:solidFill>
                  <a:schemeClr val="accent3">
                    <a:lumMod val="75000"/>
                  </a:schemeClr>
                </a:solidFill>
              </a:rPr>
              <a:t>Call Nevada Donor Network within 1 hour for a patient who is:</a:t>
            </a:r>
          </a:p>
          <a:p>
            <a:pPr marL="1257300" lvl="2" indent="-342900">
              <a:lnSpc>
                <a:spcPct val="90000"/>
              </a:lnSpc>
              <a:buFont typeface="Arial" panose="020B0604020202020204" pitchFamily="34" charset="0"/>
              <a:buChar char="•"/>
            </a:pPr>
            <a:r>
              <a:rPr lang="en-US" dirty="0" smtClean="0">
                <a:solidFill>
                  <a:srgbClr val="32428B"/>
                </a:solidFill>
              </a:rPr>
              <a:t>Vented </a:t>
            </a:r>
            <a:r>
              <a:rPr lang="en-US" dirty="0">
                <a:solidFill>
                  <a:srgbClr val="32428B"/>
                </a:solidFill>
              </a:rPr>
              <a:t>with </a:t>
            </a:r>
            <a:r>
              <a:rPr lang="en-US" dirty="0" smtClean="0">
                <a:solidFill>
                  <a:srgbClr val="32428B"/>
                </a:solidFill>
              </a:rPr>
              <a:t>a GCS of ≤ 5 and a neurological </a:t>
            </a:r>
            <a:r>
              <a:rPr lang="en-US" dirty="0">
                <a:solidFill>
                  <a:srgbClr val="32428B"/>
                </a:solidFill>
              </a:rPr>
              <a:t>illness or </a:t>
            </a:r>
            <a:r>
              <a:rPr lang="en-US" dirty="0" smtClean="0">
                <a:solidFill>
                  <a:srgbClr val="32428B"/>
                </a:solidFill>
              </a:rPr>
              <a:t>injury</a:t>
            </a:r>
            <a:endParaRPr lang="en-US" dirty="0">
              <a:solidFill>
                <a:srgbClr val="32428B"/>
              </a:solidFill>
            </a:endParaRPr>
          </a:p>
          <a:p>
            <a:pPr marL="1257300" lvl="2" indent="-342900">
              <a:lnSpc>
                <a:spcPct val="90000"/>
              </a:lnSpc>
              <a:buFont typeface="Arial" panose="020B0604020202020204" pitchFamily="34" charset="0"/>
              <a:buChar char="•"/>
            </a:pPr>
            <a:r>
              <a:rPr lang="en-US" dirty="0" smtClean="0">
                <a:solidFill>
                  <a:srgbClr val="32428B"/>
                </a:solidFill>
              </a:rPr>
              <a:t>Vented and brain death is being considered or ordered</a:t>
            </a:r>
          </a:p>
          <a:p>
            <a:pPr marL="1257300" lvl="2" indent="-342900">
              <a:lnSpc>
                <a:spcPct val="90000"/>
              </a:lnSpc>
              <a:buFont typeface="Arial" panose="020B0604020202020204" pitchFamily="34" charset="0"/>
              <a:buChar char="•"/>
            </a:pPr>
            <a:r>
              <a:rPr lang="en-US" dirty="0" smtClean="0">
                <a:solidFill>
                  <a:srgbClr val="32428B"/>
                </a:solidFill>
              </a:rPr>
              <a:t>Vented with a consideration of DNR or status change  </a:t>
            </a:r>
            <a:endParaRPr lang="en-US" dirty="0">
              <a:solidFill>
                <a:srgbClr val="32428B"/>
              </a:solidFill>
            </a:endParaRPr>
          </a:p>
          <a:p>
            <a:pPr marL="914400" lvl="2" indent="0">
              <a:lnSpc>
                <a:spcPct val="90000"/>
              </a:lnSpc>
              <a:buNone/>
            </a:pPr>
            <a:r>
              <a:rPr lang="en-US" dirty="0" smtClean="0">
                <a:solidFill>
                  <a:srgbClr val="32428B"/>
                </a:solidFill>
              </a:rPr>
              <a:t>OR</a:t>
            </a:r>
            <a:endParaRPr lang="en-US" dirty="0">
              <a:solidFill>
                <a:srgbClr val="32428B"/>
              </a:solidFill>
            </a:endParaRPr>
          </a:p>
          <a:p>
            <a:pPr marL="1257300" lvl="2" indent="-342900">
              <a:lnSpc>
                <a:spcPct val="90000"/>
              </a:lnSpc>
              <a:buFont typeface="Arial" panose="020B0604020202020204" pitchFamily="34" charset="0"/>
              <a:buChar char="•"/>
            </a:pPr>
            <a:r>
              <a:rPr lang="en-US" dirty="0">
                <a:solidFill>
                  <a:srgbClr val="32428B"/>
                </a:solidFill>
              </a:rPr>
              <a:t>Within 1 hour of cardiac time of </a:t>
            </a:r>
            <a:r>
              <a:rPr lang="en-US" dirty="0" smtClean="0">
                <a:solidFill>
                  <a:srgbClr val="32428B"/>
                </a:solidFill>
              </a:rPr>
              <a:t>death</a:t>
            </a:r>
          </a:p>
          <a:p>
            <a:pPr marL="1257300" lvl="2" indent="-342900">
              <a:lnSpc>
                <a:spcPct val="90000"/>
              </a:lnSpc>
              <a:buFont typeface="Arial" panose="020B0604020202020204" pitchFamily="34" charset="0"/>
              <a:buChar char="•"/>
            </a:pPr>
            <a:endParaRPr lang="en-US" dirty="0">
              <a:solidFill>
                <a:srgbClr val="32428B"/>
              </a:solidFill>
            </a:endParaRPr>
          </a:p>
          <a:p>
            <a:endParaRPr lang="en-US" altLang="en-US" sz="2400" dirty="0">
              <a:solidFill>
                <a:srgbClr val="32428B"/>
              </a:solidFill>
            </a:endParaRPr>
          </a:p>
        </p:txBody>
      </p:sp>
      <p:pic>
        <p:nvPicPr>
          <p:cNvPr id="6"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831" y="1524000"/>
            <a:ext cx="3352800" cy="433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45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NDN_PowerPoint4.jpg"/>
          <p:cNvPicPr>
            <a:picLocks noChangeAspect="1"/>
          </p:cNvPicPr>
          <p:nvPr/>
        </p:nvPicPr>
        <p:blipFill>
          <a:blip r:embed="rId2"/>
          <a:stretch>
            <a:fillRect/>
          </a:stretch>
        </p:blipFill>
        <p:spPr>
          <a:xfrm>
            <a:off x="0" y="-12535"/>
            <a:ext cx="9144000" cy="6858000"/>
          </a:xfrm>
          <a:prstGeom prst="rect">
            <a:avLst/>
          </a:prstGeom>
        </p:spPr>
      </p:pic>
      <p:sp>
        <p:nvSpPr>
          <p:cNvPr id="2" name="Title 1"/>
          <p:cNvSpPr>
            <a:spLocks noGrp="1"/>
          </p:cNvSpPr>
          <p:nvPr>
            <p:ph type="title"/>
          </p:nvPr>
        </p:nvSpPr>
        <p:spPr>
          <a:xfrm>
            <a:off x="274320" y="589887"/>
            <a:ext cx="8229600" cy="1143000"/>
          </a:xfrm>
        </p:spPr>
        <p:txBody>
          <a:bodyPr>
            <a:noAutofit/>
          </a:bodyPr>
          <a:lstStyle/>
          <a:p>
            <a:pPr algn="l"/>
            <a:r>
              <a:rPr lang="en-US" sz="4000" b="1" dirty="0" smtClean="0">
                <a:solidFill>
                  <a:srgbClr val="32428B"/>
                </a:solidFill>
                <a:effectLst/>
              </a:rPr>
              <a:t>Centers for Medicare &amp; Medicaid Services (CMS) </a:t>
            </a:r>
            <a:endParaRPr lang="en-US" sz="4000" b="1" dirty="0">
              <a:solidFill>
                <a:srgbClr val="32428B"/>
              </a:solidFill>
              <a:effectLst/>
            </a:endParaRPr>
          </a:p>
        </p:txBody>
      </p:sp>
      <p:sp>
        <p:nvSpPr>
          <p:cNvPr id="3" name="Content Placeholder 2"/>
          <p:cNvSpPr>
            <a:spLocks noGrp="1"/>
          </p:cNvSpPr>
          <p:nvPr>
            <p:ph idx="1"/>
          </p:nvPr>
        </p:nvSpPr>
        <p:spPr>
          <a:xfrm>
            <a:off x="457200" y="2140532"/>
            <a:ext cx="8229600" cy="4525963"/>
          </a:xfrm>
        </p:spPr>
        <p:txBody>
          <a:bodyPr/>
          <a:lstStyle/>
          <a:p>
            <a:pPr marL="0" indent="0">
              <a:buNone/>
            </a:pPr>
            <a:r>
              <a:rPr lang="en-US" sz="2400" b="1" dirty="0">
                <a:solidFill>
                  <a:srgbClr val="32428B"/>
                </a:solidFill>
              </a:rPr>
              <a:t>Conditions of Participation for Hospitals</a:t>
            </a:r>
          </a:p>
          <a:p>
            <a:pPr lvl="1">
              <a:buFont typeface="Arial" panose="020B0604020202020204" pitchFamily="34" charset="0"/>
              <a:buChar char="•"/>
            </a:pPr>
            <a:r>
              <a:rPr lang="en-US" sz="2200" dirty="0">
                <a:solidFill>
                  <a:srgbClr val="9ABC47"/>
                </a:solidFill>
              </a:rPr>
              <a:t>Requires all hospitals receiving Medicare funding to notify their local OPO </a:t>
            </a:r>
            <a:r>
              <a:rPr lang="en-US" sz="2200" dirty="0" smtClean="0">
                <a:solidFill>
                  <a:srgbClr val="9ABC47"/>
                </a:solidFill>
              </a:rPr>
              <a:t>of </a:t>
            </a:r>
            <a:r>
              <a:rPr lang="en-US" sz="2200" dirty="0">
                <a:solidFill>
                  <a:srgbClr val="9ABC47"/>
                </a:solidFill>
              </a:rPr>
              <a:t>all deaths based on clinical </a:t>
            </a:r>
            <a:r>
              <a:rPr lang="en-US" sz="2200" dirty="0" smtClean="0">
                <a:solidFill>
                  <a:srgbClr val="9ABC47"/>
                </a:solidFill>
              </a:rPr>
              <a:t>triggers </a:t>
            </a:r>
            <a:r>
              <a:rPr lang="en-US" sz="2200" dirty="0" smtClean="0">
                <a:solidFill>
                  <a:srgbClr val="32428B"/>
                </a:solidFill>
              </a:rPr>
              <a:t>within 1 HOUR.</a:t>
            </a:r>
            <a:endParaRPr lang="en-US" sz="2200" dirty="0">
              <a:solidFill>
                <a:srgbClr val="32428B"/>
              </a:solidFill>
            </a:endParaRPr>
          </a:p>
          <a:p>
            <a:pPr lvl="1">
              <a:buFont typeface="Arial" panose="020B0604020202020204" pitchFamily="34" charset="0"/>
              <a:buChar char="•"/>
            </a:pPr>
            <a:r>
              <a:rPr lang="en-US" sz="2200" dirty="0">
                <a:solidFill>
                  <a:srgbClr val="9ABC47"/>
                </a:solidFill>
              </a:rPr>
              <a:t>The OPO determines medical suitability and ensures that all eligible families are offered the opportunity to </a:t>
            </a:r>
            <a:r>
              <a:rPr lang="en-US" sz="2200" dirty="0" smtClean="0">
                <a:solidFill>
                  <a:srgbClr val="9ABC47"/>
                </a:solidFill>
              </a:rPr>
              <a:t>donate.</a:t>
            </a:r>
            <a:endParaRPr lang="en-US" sz="2200" dirty="0"/>
          </a:p>
          <a:p>
            <a:endParaRPr lang="en-US" dirty="0">
              <a:solidFill>
                <a:srgbClr val="32428B"/>
              </a:solidFill>
            </a:endParaRPr>
          </a:p>
        </p:txBody>
      </p:sp>
    </p:spTree>
    <p:extLst>
      <p:ext uri="{BB962C8B-B14F-4D97-AF65-F5344CB8AC3E}">
        <p14:creationId xmlns:p14="http://schemas.microsoft.com/office/powerpoint/2010/main" val="3307186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TotalTime>
  <Words>1201</Words>
  <Application>Microsoft Office PowerPoint</Application>
  <PresentationFormat>On-screen Show (4:3)</PresentationFormat>
  <Paragraphs>253</Paragraphs>
  <Slides>24</Slides>
  <Notes>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Who is Nevada Donor Network (NDN)?</vt:lpstr>
      <vt:lpstr>NDN Services</vt:lpstr>
      <vt:lpstr>Statistics Exactly how many people are waiting?</vt:lpstr>
      <vt:lpstr>Nevada Donor Registry </vt:lpstr>
      <vt:lpstr>Benefits of a Donor Registry</vt:lpstr>
      <vt:lpstr>Uniform Anatomical Gift Act 2007</vt:lpstr>
      <vt:lpstr>How can you help make this happen?</vt:lpstr>
      <vt:lpstr>Centers for Medicare &amp; Medicaid Services (CMS) </vt:lpstr>
      <vt:lpstr>HIPAA Privacy Rule on Organ &amp; Tissue Donation</vt:lpstr>
      <vt:lpstr>Every Opportunity Matters</vt:lpstr>
      <vt:lpstr>What is Transplantable for Adults?</vt:lpstr>
      <vt:lpstr>Uniform Determination of Death Act 2007</vt:lpstr>
      <vt:lpstr>Two Forms of Organ Donation</vt:lpstr>
      <vt:lpstr>The Organ Donation Process</vt:lpstr>
      <vt:lpstr>Your Role as a Nurse</vt:lpstr>
      <vt:lpstr>Role of the Physician</vt:lpstr>
      <vt:lpstr>The Purpose of the Huddle</vt:lpstr>
      <vt:lpstr>The Approach</vt:lpstr>
      <vt:lpstr>Bridging vs. Approaching</vt:lpstr>
      <vt:lpstr>Process After Consent for Organ Donation</vt:lpstr>
      <vt:lpstr>Process After Consent for Organ Donation</vt:lpstr>
      <vt:lpstr>Data Measured</vt:lpstr>
      <vt:lpstr>Key Points to Remember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Meurer</dc:creator>
  <cp:lastModifiedBy>Irma Sison</cp:lastModifiedBy>
  <cp:revision>60</cp:revision>
  <dcterms:created xsi:type="dcterms:W3CDTF">2014-06-18T16:54:48Z</dcterms:created>
  <dcterms:modified xsi:type="dcterms:W3CDTF">2014-12-01T23:55:16Z</dcterms:modified>
</cp:coreProperties>
</file>